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9" r:id="rId4"/>
    <p:sldId id="260" r:id="rId5"/>
    <p:sldId id="261" r:id="rId6"/>
    <p:sldId id="262" r:id="rId7"/>
    <p:sldId id="267" r:id="rId8"/>
    <p:sldId id="263" r:id="rId9"/>
    <p:sldId id="264" r:id="rId10"/>
    <p:sldId id="266" r:id="rId11"/>
    <p:sldId id="265" r:id="rId12"/>
  </p:sldIdLst>
  <p:sldSz cx="6858000" cy="9144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2150" y="67"/>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re 8"/>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2824" y="6604000"/>
            <a:ext cx="6860824" cy="2549451"/>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8216F008-38E2-41B3-BE18-948AF776A10A}" type="datetimeFigureOut">
              <a:rPr lang="fr-FR" smtClean="0"/>
              <a:t>04/06/2019</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FR"/>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3F5FEA57-7267-4E36-BF21-0818E0A74761}"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342900" y="1975106"/>
            <a:ext cx="6172200" cy="584809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16F008-38E2-41B3-BE18-948AF776A10A}" type="datetimeFigureOut">
              <a:rPr lang="fr-FR" smtClean="0"/>
              <a:t>04/06/2019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5FEA57-7267-4E36-BF21-0818E0A74761}"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133010" y="366187"/>
            <a:ext cx="1333103" cy="745701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342900" y="366188"/>
            <a:ext cx="4743450" cy="745701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16F008-38E2-41B3-BE18-948AF776A10A}" type="datetimeFigureOut">
              <a:rPr lang="fr-FR" smtClean="0"/>
              <a:t>04/06/2019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5FEA57-7267-4E36-BF21-0818E0A74761}"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216F008-38E2-41B3-BE18-948AF776A10A}" type="datetimeFigureOut">
              <a:rPr lang="fr-FR" smtClean="0"/>
              <a:t>04/06/2019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5FEA57-7267-4E36-BF21-0818E0A74761}" type="slidenum">
              <a:rPr lang="fr-FR" smtClean="0"/>
              <a:t>‹N°›</a:t>
            </a:fld>
            <a:endParaRPr lang="fr-FR"/>
          </a:p>
        </p:txBody>
      </p:sp>
      <p:sp>
        <p:nvSpPr>
          <p:cNvPr id="7" name="Titre 6"/>
          <p:cNvSpPr>
            <a:spLocks noGrp="1"/>
          </p:cNvSpPr>
          <p:nvPr>
            <p:ph type="title"/>
          </p:nvPr>
        </p:nvSpPr>
        <p:spPr/>
        <p:txBody>
          <a:bodyPr rtlCol="0"/>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8216F008-38E2-41B3-BE18-948AF776A10A}" type="datetimeFigureOut">
              <a:rPr lang="fr-FR" smtClean="0"/>
              <a:t>04/06/2019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F5FEA57-7267-4E36-BF21-0818E0A74761}" type="slidenum">
              <a:rPr lang="fr-FR" smtClean="0"/>
              <a:t>‹N°›</a:t>
            </a:fld>
            <a:endParaRPr lang="fr-FR"/>
          </a:p>
        </p:txBody>
      </p:sp>
      <p:sp>
        <p:nvSpPr>
          <p:cNvPr id="7" name="Chevron 6"/>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216F008-38E2-41B3-BE18-948AF776A10A}" type="datetimeFigureOut">
              <a:rPr lang="fr-FR" smtClean="0"/>
              <a:t>04/06/2019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5FEA57-7267-4E36-BF21-0818E0A74761}" type="slidenum">
              <a:rPr lang="fr-FR" smtClean="0"/>
              <a:t>‹N°›</a:t>
            </a:fld>
            <a:endParaRPr lang="fr-FR"/>
          </a:p>
        </p:txBody>
      </p:sp>
      <p:sp>
        <p:nvSpPr>
          <p:cNvPr id="8" name="Titre 7"/>
          <p:cNvSpPr>
            <a:spLocks noGrp="1"/>
          </p:cNvSpPr>
          <p:nvPr>
            <p:ph type="title"/>
          </p:nvPr>
        </p:nvSpPr>
        <p:spPr/>
        <p:txBody>
          <a:bodyPr rtlCol="0"/>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6172200" cy="1524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216F008-38E2-41B3-BE18-948AF776A10A}" type="datetimeFigureOut">
              <a:rPr lang="fr-FR" smtClean="0"/>
              <a:t>04/06/2019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F5FEA57-7267-4E36-BF21-0818E0A74761}"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216F008-38E2-41B3-BE18-948AF776A10A}" type="datetimeFigureOut">
              <a:rPr lang="fr-FR" smtClean="0"/>
              <a:t>04/06/2019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F5FEA57-7267-4E36-BF21-0818E0A74761}" type="slidenum">
              <a:rPr lang="fr-FR" smtClean="0"/>
              <a:t>‹N°›</a:t>
            </a:fld>
            <a:endParaRPr lang="fr-FR"/>
          </a:p>
        </p:txBody>
      </p:sp>
      <p:sp>
        <p:nvSpPr>
          <p:cNvPr id="6" name="Titre 5"/>
          <p:cNvSpPr>
            <a:spLocks noGrp="1"/>
          </p:cNvSpPr>
          <p:nvPr>
            <p:ph type="title"/>
          </p:nvPr>
        </p:nvSpPr>
        <p:spPr/>
        <p:txBody>
          <a:bodyPr rtlCol="0"/>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216F008-38E2-41B3-BE18-948AF776A10A}" type="datetimeFigureOut">
              <a:rPr lang="fr-FR" smtClean="0"/>
              <a:t>04/06/2019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F5FEA57-7267-4E36-BF21-0818E0A74761}"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5045274" y="8543925"/>
            <a:ext cx="1440180" cy="487680"/>
          </a:xfrm>
        </p:spPr>
        <p:txBody>
          <a:bodyPr/>
          <a:lstStyle/>
          <a:p>
            <a:fld id="{8216F008-38E2-41B3-BE18-948AF776A10A}" type="datetimeFigureOut">
              <a:rPr lang="fr-FR" smtClean="0"/>
              <a:t>04/06/2019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F5FEA57-7267-4E36-BF21-0818E0A74761}"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8216F008-38E2-41B3-BE18-948AF776A10A}" type="datetimeFigureOut">
              <a:rPr lang="fr-FR" smtClean="0"/>
              <a:t>04/06/2019</a:t>
            </a:fld>
            <a:endParaRPr lang="fr-FR"/>
          </a:p>
        </p:txBody>
      </p:sp>
      <p:sp>
        <p:nvSpPr>
          <p:cNvPr id="6" name="Espace réservé du pied de page 5"/>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3F5FEA57-7267-4E36-BF21-0818E0A74761}" type="slidenum">
              <a:rPr lang="fr-FR" smtClean="0"/>
              <a:t>‹N°›</a:t>
            </a:fld>
            <a:endParaRPr lang="fr-FR"/>
          </a:p>
        </p:txBody>
      </p:sp>
      <p:sp>
        <p:nvSpPr>
          <p:cNvPr id="2" name="Titre 1"/>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374455" y="7926582"/>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rectangle 9"/>
          <p:cNvSpPr>
            <a:spLocks/>
          </p:cNvSpPr>
          <p:nvPr/>
        </p:nvSpPr>
        <p:spPr bwMode="auto">
          <a:xfrm>
            <a:off x="-4532" y="7721671"/>
            <a:ext cx="2551736" cy="1441157"/>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Connecteur droit 10"/>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374455" y="7926582"/>
            <a:ext cx="3705468" cy="122810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orme libre 11"/>
          <p:cNvSpPr>
            <a:spLocks/>
          </p:cNvSpPr>
          <p:nvPr/>
        </p:nvSpPr>
        <p:spPr bwMode="auto">
          <a:xfrm>
            <a:off x="364288" y="7918681"/>
            <a:ext cx="2767838" cy="1244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iangle rectangle 13"/>
          <p:cNvSpPr>
            <a:spLocks/>
          </p:cNvSpPr>
          <p:nvPr/>
        </p:nvSpPr>
        <p:spPr bwMode="auto">
          <a:xfrm>
            <a:off x="-4532" y="7721671"/>
            <a:ext cx="2551736" cy="1441157"/>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Connecteur droit 14"/>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342900" y="1975105"/>
            <a:ext cx="6172200" cy="6034617"/>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8216F008-38E2-41B3-BE18-948AF776A10A}" type="datetimeFigureOut">
              <a:rPr lang="fr-FR" smtClean="0"/>
              <a:t>04/06/2019</a:t>
            </a:fld>
            <a:endParaRPr lang="fr-FR"/>
          </a:p>
        </p:txBody>
      </p:sp>
      <p:sp>
        <p:nvSpPr>
          <p:cNvPr id="22" name="Espace réservé du pied de page 21"/>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fr-FR"/>
          </a:p>
        </p:txBody>
      </p:sp>
      <p:sp>
        <p:nvSpPr>
          <p:cNvPr id="18" name="Espace réservé du numéro de diapositive 17"/>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3F5FEA57-7267-4E36-BF21-0818E0A74761}"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0648" y="7511820"/>
            <a:ext cx="6336704" cy="1632180"/>
          </a:xfrm>
        </p:spPr>
        <p:txBody>
          <a:bodyPr>
            <a:normAutofit/>
          </a:bodyPr>
          <a:lstStyle/>
          <a:p>
            <a:r>
              <a:rPr lang="fr-FR" sz="3600" dirty="0" smtClean="0"/>
              <a:t>Espace Bien être</a:t>
            </a:r>
            <a:endParaRPr lang="fr-FR" sz="3600" dirty="0"/>
          </a:p>
        </p:txBody>
      </p:sp>
      <p:sp>
        <p:nvSpPr>
          <p:cNvPr id="3" name="Sous-titre 2"/>
          <p:cNvSpPr>
            <a:spLocks noGrp="1"/>
          </p:cNvSpPr>
          <p:nvPr>
            <p:ph type="subTitle" idx="1"/>
          </p:nvPr>
        </p:nvSpPr>
        <p:spPr>
          <a:xfrm>
            <a:off x="260648" y="251520"/>
            <a:ext cx="6081328" cy="1599605"/>
          </a:xfrm>
        </p:spPr>
        <p:txBody>
          <a:bodyPr>
            <a:normAutofit/>
          </a:bodyPr>
          <a:lstStyle/>
          <a:p>
            <a:r>
              <a:rPr lang="fr-FR" sz="4000" b="1" dirty="0" smtClean="0"/>
              <a:t>Les Massages</a:t>
            </a:r>
            <a:endParaRPr lang="fr-FR" sz="4000" b="1" dirty="0"/>
          </a:p>
        </p:txBody>
      </p:sp>
      <p:pic>
        <p:nvPicPr>
          <p:cNvPr id="4" name="Image 3" descr="IMG_3373.jpg"/>
          <p:cNvPicPr>
            <a:picLocks noChangeAspect="1"/>
          </p:cNvPicPr>
          <p:nvPr/>
        </p:nvPicPr>
        <p:blipFill>
          <a:blip r:embed="rId2" cstate="print"/>
          <a:stretch>
            <a:fillRect/>
          </a:stretch>
        </p:blipFill>
        <p:spPr>
          <a:xfrm>
            <a:off x="1484784" y="1115616"/>
            <a:ext cx="4248472" cy="5760640"/>
          </a:xfrm>
          <a:prstGeom prst="rect">
            <a:avLst/>
          </a:prstGeom>
          <a:ln>
            <a:noFill/>
          </a:ln>
          <a:effectLst>
            <a:softEdge rad="112500"/>
          </a:effectLst>
        </p:spPr>
      </p:pic>
      <p:sp>
        <p:nvSpPr>
          <p:cNvPr id="5" name="ZoneTexte 4"/>
          <p:cNvSpPr txBox="1"/>
          <p:nvPr/>
        </p:nvSpPr>
        <p:spPr>
          <a:xfrm>
            <a:off x="404664" y="7884368"/>
            <a:ext cx="5688632" cy="369332"/>
          </a:xfrm>
          <a:prstGeom prst="rect">
            <a:avLst/>
          </a:prstGeom>
          <a:noFill/>
        </p:spPr>
        <p:txBody>
          <a:bodyPr wrap="square" rtlCol="0">
            <a:spAutoFit/>
          </a:bodyPr>
          <a:lstStyle/>
          <a:p>
            <a:r>
              <a:rPr lang="fr-FR" dirty="0" smtClean="0"/>
              <a:t>Tifenn et Anaïs vous accueillent sur rendez-vous</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52470"/>
            <a:ext cx="6172200" cy="1179170"/>
          </a:xfrm>
        </p:spPr>
        <p:txBody>
          <a:bodyPr>
            <a:normAutofit fontScale="90000"/>
          </a:bodyPr>
          <a:lstStyle/>
          <a:p>
            <a:pPr algn="ctr"/>
            <a:r>
              <a:rPr lang="fr-FR" sz="4000" dirty="0" smtClean="0"/>
              <a:t>Le Massage aux Bambous</a:t>
            </a:r>
            <a:r>
              <a:rPr lang="fr-FR" dirty="0" smtClean="0"/>
              <a:t/>
            </a:r>
            <a:br>
              <a:rPr lang="fr-FR" dirty="0" smtClean="0"/>
            </a:br>
            <a:r>
              <a:rPr lang="fr-FR" sz="2400" b="0" dirty="0" smtClean="0">
                <a:effectLst>
                  <a:outerShdw blurRad="38100" dist="38100" dir="2700000" algn="tl">
                    <a:srgbClr val="000000">
                      <a:alpha val="43137"/>
                    </a:srgbClr>
                  </a:outerShdw>
                </a:effectLst>
              </a:rPr>
              <a:t>avec Anaïs</a:t>
            </a:r>
            <a:endParaRPr lang="fr-FR" sz="2400" b="0" dirty="0">
              <a:effectLst>
                <a:outerShdw blurRad="38100" dist="38100" dir="2700000" algn="tl">
                  <a:srgbClr val="000000">
                    <a:alpha val="43137"/>
                  </a:srgbClr>
                </a:outerShdw>
              </a:effectLst>
            </a:endParaRPr>
          </a:p>
        </p:txBody>
      </p:sp>
      <p:sp>
        <p:nvSpPr>
          <p:cNvPr id="3" name="Espace réservé du texte 2"/>
          <p:cNvSpPr>
            <a:spLocks noGrp="1"/>
          </p:cNvSpPr>
          <p:nvPr>
            <p:ph type="body" idx="1"/>
          </p:nvPr>
        </p:nvSpPr>
        <p:spPr>
          <a:solidFill>
            <a:schemeClr val="bg2">
              <a:lumMod val="75000"/>
            </a:schemeClr>
          </a:solidFill>
          <a:ln>
            <a:solidFill>
              <a:schemeClr val="bg2">
                <a:lumMod val="75000"/>
              </a:schemeClr>
            </a:solidFill>
          </a:ln>
        </p:spPr>
        <p:txBody>
          <a:bodyPr/>
          <a:lstStyle/>
          <a:p>
            <a:pPr algn="ctr"/>
            <a:r>
              <a:rPr lang="fr-FR" b="1" dirty="0" smtClean="0">
                <a:solidFill>
                  <a:schemeClr val="tx1"/>
                </a:solidFill>
              </a:rPr>
              <a:t>Massage 1h</a:t>
            </a:r>
            <a:endParaRPr lang="fr-FR" b="1" dirty="0">
              <a:solidFill>
                <a:schemeClr val="tx1"/>
              </a:solidFill>
            </a:endParaRPr>
          </a:p>
        </p:txBody>
      </p:sp>
      <p:sp>
        <p:nvSpPr>
          <p:cNvPr id="5" name="Espace réservé du contenu 4"/>
          <p:cNvSpPr>
            <a:spLocks noGrp="1"/>
          </p:cNvSpPr>
          <p:nvPr>
            <p:ph sz="quarter" idx="2"/>
          </p:nvPr>
        </p:nvSpPr>
        <p:spPr>
          <a:xfrm>
            <a:off x="286941" y="1576513"/>
            <a:ext cx="6172200" cy="5255684"/>
          </a:xfrm>
        </p:spPr>
        <p:txBody>
          <a:bodyPr>
            <a:normAutofit lnSpcReduction="10000"/>
          </a:bodyPr>
          <a:lstStyle/>
          <a:p>
            <a:pPr>
              <a:buClr>
                <a:schemeClr val="accent4">
                  <a:lumMod val="20000"/>
                  <a:lumOff val="80000"/>
                </a:schemeClr>
              </a:buClr>
              <a:buFont typeface="Wingdings" panose="05000000000000000000" pitchFamily="2" charset="2"/>
              <a:buChar char="Ø"/>
            </a:pPr>
            <a:r>
              <a:rPr lang="fr-FR" sz="2000" dirty="0" smtClean="0">
                <a:latin typeface="Book Antiqua" panose="02040602050305030304" pitchFamily="18" charset="0"/>
              </a:rPr>
              <a:t>Massage profond aux mouvements rythmés enchaînant longues pressions glissées, roulées, vibrées des avant-bras.</a:t>
            </a:r>
          </a:p>
          <a:p>
            <a:pPr>
              <a:buClr>
                <a:schemeClr val="accent4">
                  <a:lumMod val="40000"/>
                  <a:lumOff val="60000"/>
                </a:schemeClr>
              </a:buClr>
              <a:buFont typeface="Wingdings" panose="05000000000000000000" pitchFamily="2" charset="2"/>
              <a:buChar char="Ø"/>
            </a:pPr>
            <a:r>
              <a:rPr lang="fr-FR" sz="2000" dirty="0" smtClean="0">
                <a:latin typeface="Book Antiqua" panose="02040602050305030304" pitchFamily="18" charset="0"/>
              </a:rPr>
              <a:t>Le bambou incarne l’apaisement, la tranquillité et la simplicité.</a:t>
            </a:r>
          </a:p>
          <a:p>
            <a:pPr>
              <a:buClr>
                <a:schemeClr val="accent4">
                  <a:lumMod val="60000"/>
                  <a:lumOff val="40000"/>
                </a:schemeClr>
              </a:buClr>
              <a:buFont typeface="Wingdings" panose="05000000000000000000" pitchFamily="2" charset="2"/>
              <a:buChar char="Ø"/>
            </a:pPr>
            <a:r>
              <a:rPr lang="fr-FR" sz="2000" dirty="0" smtClean="0">
                <a:latin typeface="Book Antiqua" panose="02040602050305030304" pitchFamily="18" charset="0"/>
              </a:rPr>
              <a:t>Inspiré de la tradition chinoise, il permet de rendre la circulation sanguine plus fluide, il tonifie et relaxe le corps.</a:t>
            </a:r>
          </a:p>
          <a:p>
            <a:pPr>
              <a:buFont typeface="Wingdings" panose="05000000000000000000" pitchFamily="2" charset="2"/>
              <a:buChar char="Ø"/>
            </a:pPr>
            <a:endParaRPr lang="fr-FR" sz="2000" dirty="0">
              <a:latin typeface="Book Antiqua" panose="02040602050305030304" pitchFamily="18" charset="0"/>
            </a:endParaRPr>
          </a:p>
          <a:p>
            <a:pPr marL="109728" indent="0">
              <a:buNone/>
            </a:pPr>
            <a:r>
              <a:rPr lang="fr-FR" sz="2000" u="sng" dirty="0" smtClean="0">
                <a:latin typeface="Book Antiqua" panose="02040602050305030304" pitchFamily="18" charset="0"/>
              </a:rPr>
              <a:t>Les Bienfaits:</a:t>
            </a:r>
          </a:p>
          <a:p>
            <a:pPr>
              <a:buClr>
                <a:schemeClr val="accent4">
                  <a:lumMod val="60000"/>
                  <a:lumOff val="40000"/>
                </a:schemeClr>
              </a:buClr>
              <a:buFont typeface="Wingdings" panose="05000000000000000000" pitchFamily="2" charset="2"/>
              <a:buChar char="Ø"/>
            </a:pPr>
            <a:r>
              <a:rPr lang="fr-FR" sz="2000" dirty="0" smtClean="0">
                <a:latin typeface="Book Antiqua" panose="02040602050305030304" pitchFamily="18" charset="0"/>
              </a:rPr>
              <a:t>Disperse les tensions et les contractures</a:t>
            </a:r>
          </a:p>
          <a:p>
            <a:pPr>
              <a:buClr>
                <a:schemeClr val="accent4">
                  <a:lumMod val="75000"/>
                </a:schemeClr>
              </a:buClr>
              <a:buFont typeface="Wingdings" panose="05000000000000000000" pitchFamily="2" charset="2"/>
              <a:buChar char="Ø"/>
            </a:pPr>
            <a:r>
              <a:rPr lang="fr-FR" sz="2000" dirty="0" smtClean="0">
                <a:latin typeface="Book Antiqua" panose="02040602050305030304" pitchFamily="18" charset="0"/>
              </a:rPr>
              <a:t>Assoupli </a:t>
            </a:r>
            <a:r>
              <a:rPr lang="fr-FR" sz="2000" dirty="0">
                <a:latin typeface="Book Antiqua" panose="02040602050305030304" pitchFamily="18" charset="0"/>
              </a:rPr>
              <a:t>l</a:t>
            </a:r>
            <a:r>
              <a:rPr lang="fr-FR" sz="2000" dirty="0" smtClean="0">
                <a:latin typeface="Book Antiqua" panose="02040602050305030304" pitchFamily="18" charset="0"/>
              </a:rPr>
              <a:t>es différents tissus (cutané, musculaire, tendineux)</a:t>
            </a:r>
          </a:p>
          <a:p>
            <a:pPr>
              <a:buClr>
                <a:schemeClr val="accent4">
                  <a:lumMod val="50000"/>
                </a:schemeClr>
              </a:buClr>
              <a:buFont typeface="Wingdings" panose="05000000000000000000" pitchFamily="2" charset="2"/>
              <a:buChar char="Ø"/>
            </a:pPr>
            <a:r>
              <a:rPr lang="fr-FR" sz="2000" dirty="0" smtClean="0">
                <a:latin typeface="Book Antiqua" panose="02040602050305030304" pitchFamily="18" charset="0"/>
              </a:rPr>
              <a:t>Dynamise la circulation</a:t>
            </a:r>
          </a:p>
          <a:p>
            <a:pPr marL="109728" indent="0">
              <a:buClr>
                <a:schemeClr val="accent4">
                  <a:lumMod val="50000"/>
                </a:schemeClr>
              </a:buClr>
              <a:buNone/>
            </a:pPr>
            <a:endParaRPr lang="fr-FR" sz="2000" dirty="0" smtClean="0">
              <a:latin typeface="Book Antiqua" panose="02040602050305030304" pitchFamily="18" charset="0"/>
            </a:endParaRPr>
          </a:p>
          <a:p>
            <a:pPr marL="109728" indent="0">
              <a:buNone/>
            </a:pPr>
            <a:r>
              <a:rPr lang="fr-FR" sz="1600" dirty="0" smtClean="0">
                <a:latin typeface="Book Antiqua" panose="02040602050305030304" pitchFamily="18" charset="0"/>
              </a:rPr>
              <a:t>*contre-indiqué aux femmes enceinte et personne atteinte d’un cancer</a:t>
            </a:r>
            <a:endParaRPr lang="fr-FR" sz="1600" dirty="0">
              <a:latin typeface="Book Antiqua" panose="0204060205030503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048" y="6732240"/>
            <a:ext cx="2345432" cy="2274852"/>
          </a:xfrm>
          <a:prstGeom prst="rect">
            <a:avLst/>
          </a:prstGeom>
        </p:spPr>
      </p:pic>
    </p:spTree>
    <p:extLst>
      <p:ext uri="{BB962C8B-B14F-4D97-AF65-F5344CB8AC3E}">
        <p14:creationId xmlns:p14="http://schemas.microsoft.com/office/powerpoint/2010/main" val="3636248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smtClean="0"/>
              <a:t>Le Massage en Duo</a:t>
            </a:r>
            <a:r>
              <a:rPr lang="fr-FR" dirty="0" smtClean="0"/>
              <a:t/>
            </a:r>
            <a:br>
              <a:rPr lang="fr-FR" dirty="0" smtClean="0"/>
            </a:br>
            <a:r>
              <a:rPr lang="fr-FR" sz="2200" dirty="0" smtClean="0"/>
              <a:t>avec Tifenn et Anaïs</a:t>
            </a:r>
            <a:endParaRPr lang="fr-FR" sz="2200" dirty="0"/>
          </a:p>
        </p:txBody>
      </p:sp>
      <p:sp>
        <p:nvSpPr>
          <p:cNvPr id="12" name="Espace réservé du texte 11"/>
          <p:cNvSpPr>
            <a:spLocks noGrp="1"/>
          </p:cNvSpPr>
          <p:nvPr>
            <p:ph type="body" idx="1"/>
          </p:nvPr>
        </p:nvSpPr>
        <p:spPr>
          <a:xfrm>
            <a:off x="1413847" y="7595436"/>
            <a:ext cx="3888432" cy="1008112"/>
          </a:xfrm>
          <a:solidFill>
            <a:schemeClr val="bg2">
              <a:lumMod val="75000"/>
            </a:schemeClr>
          </a:solidFill>
          <a:ln>
            <a:solidFill>
              <a:schemeClr val="bg2">
                <a:lumMod val="75000"/>
              </a:schemeClr>
            </a:solidFill>
          </a:ln>
        </p:spPr>
        <p:txBody>
          <a:bodyPr/>
          <a:lstStyle/>
          <a:p>
            <a:pPr algn="ctr"/>
            <a:r>
              <a:rPr lang="fr-FR" b="1" dirty="0" smtClean="0">
                <a:solidFill>
                  <a:schemeClr val="tx1"/>
                </a:solidFill>
              </a:rPr>
              <a:t>Massage 1h</a:t>
            </a:r>
            <a:endParaRPr lang="fr-FR" b="1" dirty="0">
              <a:solidFill>
                <a:schemeClr val="tx1"/>
              </a:solidFill>
            </a:endParaRPr>
          </a:p>
        </p:txBody>
      </p:sp>
      <p:sp>
        <p:nvSpPr>
          <p:cNvPr id="7" name="Espace réservé du contenu 6"/>
          <p:cNvSpPr>
            <a:spLocks noGrp="1"/>
          </p:cNvSpPr>
          <p:nvPr>
            <p:ph sz="quarter" idx="2"/>
          </p:nvPr>
        </p:nvSpPr>
        <p:spPr>
          <a:xfrm>
            <a:off x="342900" y="1925726"/>
            <a:ext cx="6110436" cy="5255684"/>
          </a:xfrm>
        </p:spPr>
        <p:txBody>
          <a:bodyPr>
            <a:normAutofit/>
          </a:bodyPr>
          <a:lstStyle/>
          <a:p>
            <a:pPr>
              <a:buClr>
                <a:srgbClr val="83F9F9"/>
              </a:buClr>
              <a:buFont typeface="Wingdings" panose="05000000000000000000" pitchFamily="2" charset="2"/>
              <a:buChar char="Ø"/>
            </a:pPr>
            <a:r>
              <a:rPr lang="fr-FR" dirty="0" smtClean="0">
                <a:latin typeface="Book Antiqua" pitchFamily="18" charset="0"/>
              </a:rPr>
              <a:t>Profitez d’un massage en Duo</a:t>
            </a:r>
          </a:p>
          <a:p>
            <a:pPr>
              <a:buClr>
                <a:srgbClr val="0070C0"/>
              </a:buClr>
              <a:buFont typeface="Wingdings" panose="05000000000000000000" pitchFamily="2" charset="2"/>
              <a:buChar char="Ø"/>
            </a:pPr>
            <a:r>
              <a:rPr lang="fr-FR" dirty="0" smtClean="0">
                <a:latin typeface="Book Antiqua" pitchFamily="18" charset="0"/>
              </a:rPr>
              <a:t>un moment de détente à partager à deux</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marL="109728" indent="0" algn="ctr">
              <a:buNone/>
            </a:pPr>
            <a:endParaRPr lang="fr-FR" dirty="0"/>
          </a:p>
          <a:p>
            <a:pPr marL="109728" indent="0" algn="ctr">
              <a:buNone/>
            </a:pPr>
            <a:endParaRPr lang="fr-FR" sz="1800" dirty="0" smtClean="0"/>
          </a:p>
          <a:p>
            <a:pPr marL="109728" indent="0" algn="ctr">
              <a:buNone/>
            </a:pPr>
            <a:endParaRPr lang="fr-FR" sz="1800" dirty="0" smtClean="0"/>
          </a:p>
          <a:p>
            <a:pPr algn="ctr">
              <a:buClr>
                <a:srgbClr val="F7119A"/>
              </a:buClr>
              <a:buFont typeface="Wingdings" panose="05000000000000000000" pitchFamily="2" charset="2"/>
              <a:buChar char="Ø"/>
            </a:pPr>
            <a:r>
              <a:rPr lang="fr-FR" dirty="0" smtClean="0"/>
              <a:t>Réservation à l’accueil minimum 24h à l’avance</a:t>
            </a:r>
          </a:p>
          <a:p>
            <a:pPr algn="ctr"/>
            <a:endParaRPr lang="fr-FR" dirty="0" smtClean="0"/>
          </a:p>
        </p:txBody>
      </p:sp>
      <p:pic>
        <p:nvPicPr>
          <p:cNvPr id="15" name="Image 14" descr="COUPLE PIERRES CHAUDES.jpg"/>
          <p:cNvPicPr>
            <a:picLocks noChangeAspect="1"/>
          </p:cNvPicPr>
          <p:nvPr/>
        </p:nvPicPr>
        <p:blipFill>
          <a:blip r:embed="rId2" cstate="print"/>
          <a:stretch>
            <a:fillRect/>
          </a:stretch>
        </p:blipFill>
        <p:spPr>
          <a:xfrm>
            <a:off x="1412776" y="3347864"/>
            <a:ext cx="4111721" cy="244827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73782" y="0"/>
            <a:ext cx="6158557" cy="1331640"/>
          </a:xfrm>
        </p:spPr>
        <p:txBody>
          <a:bodyPr>
            <a:normAutofit fontScale="90000"/>
          </a:bodyPr>
          <a:lstStyle/>
          <a:p>
            <a:pPr algn="ctr"/>
            <a:r>
              <a:rPr lang="fr-FR" sz="3600" dirty="0" smtClean="0"/>
              <a:t/>
            </a:r>
            <a:br>
              <a:rPr lang="fr-FR" sz="3600" dirty="0" smtClean="0"/>
            </a:br>
            <a:r>
              <a:rPr lang="fr-FR" sz="4000" dirty="0" smtClean="0"/>
              <a:t>Massage intuitif</a:t>
            </a:r>
            <a:br>
              <a:rPr lang="fr-FR" sz="4000" dirty="0" smtClean="0"/>
            </a:br>
            <a:r>
              <a:rPr lang="fr-FR" sz="4000" dirty="0" smtClean="0"/>
              <a:t> aux huiles végétales</a:t>
            </a:r>
            <a:r>
              <a:rPr lang="fr-FR" dirty="0" smtClean="0"/>
              <a:t/>
            </a:r>
            <a:br>
              <a:rPr lang="fr-FR" dirty="0" smtClean="0"/>
            </a:br>
            <a:r>
              <a:rPr lang="fr-FR" sz="2400" dirty="0" smtClean="0"/>
              <a:t>avec Tifenn et Anaïs</a:t>
            </a:r>
            <a:r>
              <a:rPr lang="fr-FR" sz="3600" dirty="0" smtClean="0"/>
              <a:t/>
            </a:r>
            <a:br>
              <a:rPr lang="fr-FR" sz="3600" dirty="0" smtClean="0"/>
            </a:br>
            <a:endParaRPr lang="fr-FR" sz="1800" b="0" dirty="0"/>
          </a:p>
        </p:txBody>
      </p:sp>
      <p:sp>
        <p:nvSpPr>
          <p:cNvPr id="6" name="Espace réservé du texte 5"/>
          <p:cNvSpPr>
            <a:spLocks noGrp="1"/>
          </p:cNvSpPr>
          <p:nvPr>
            <p:ph type="body" idx="1"/>
          </p:nvPr>
        </p:nvSpPr>
        <p:spPr>
          <a:xfrm>
            <a:off x="188640" y="7884368"/>
            <a:ext cx="3278236" cy="1088799"/>
          </a:xfrm>
          <a:solidFill>
            <a:schemeClr val="bg2">
              <a:lumMod val="75000"/>
            </a:schemeClr>
          </a:solidFill>
          <a:ln>
            <a:solidFill>
              <a:schemeClr val="bg2">
                <a:lumMod val="75000"/>
              </a:schemeClr>
            </a:solidFill>
          </a:ln>
        </p:spPr>
        <p:txBody>
          <a:bodyPr/>
          <a:lstStyle/>
          <a:p>
            <a:pPr algn="ctr"/>
            <a:r>
              <a:rPr lang="fr-FR" b="1" dirty="0" smtClean="0">
                <a:solidFill>
                  <a:schemeClr val="tx1"/>
                </a:solidFill>
              </a:rPr>
              <a:t>Massage 1h</a:t>
            </a:r>
            <a:endParaRPr lang="fr-FR" b="1" dirty="0">
              <a:solidFill>
                <a:schemeClr val="tx1"/>
              </a:solidFill>
            </a:endParaRPr>
          </a:p>
        </p:txBody>
      </p:sp>
      <p:sp>
        <p:nvSpPr>
          <p:cNvPr id="8" name="Espace réservé du texte 7"/>
          <p:cNvSpPr>
            <a:spLocks noGrp="1"/>
          </p:cNvSpPr>
          <p:nvPr>
            <p:ph type="body" sz="half" idx="3"/>
          </p:nvPr>
        </p:nvSpPr>
        <p:spPr>
          <a:xfrm>
            <a:off x="3735309" y="7874024"/>
            <a:ext cx="2893963" cy="1088799"/>
          </a:xfrm>
          <a:solidFill>
            <a:schemeClr val="bg2">
              <a:lumMod val="50000"/>
            </a:schemeClr>
          </a:solidFill>
          <a:ln>
            <a:solidFill>
              <a:schemeClr val="bg2"/>
            </a:solidFill>
          </a:ln>
        </p:spPr>
        <p:txBody>
          <a:bodyPr/>
          <a:lstStyle/>
          <a:p>
            <a:pPr algn="ctr"/>
            <a:r>
              <a:rPr lang="fr-FR" b="1" dirty="0" smtClean="0">
                <a:solidFill>
                  <a:schemeClr val="tx1"/>
                </a:solidFill>
              </a:rPr>
              <a:t>Massage  1h30</a:t>
            </a:r>
            <a:endParaRPr lang="fr-FR" b="1" dirty="0">
              <a:solidFill>
                <a:schemeClr val="tx1"/>
              </a:solidFill>
            </a:endParaRPr>
          </a:p>
        </p:txBody>
      </p:sp>
      <p:sp>
        <p:nvSpPr>
          <p:cNvPr id="9" name="Espace réservé du contenu 8"/>
          <p:cNvSpPr>
            <a:spLocks noGrp="1"/>
          </p:cNvSpPr>
          <p:nvPr>
            <p:ph sz="quarter" idx="4"/>
          </p:nvPr>
        </p:nvSpPr>
        <p:spPr>
          <a:xfrm>
            <a:off x="518836" y="1763688"/>
            <a:ext cx="6110436" cy="5400600"/>
          </a:xfrm>
        </p:spPr>
        <p:txBody>
          <a:bodyPr>
            <a:normAutofit fontScale="25000" lnSpcReduction="20000"/>
          </a:bodyPr>
          <a:lstStyle/>
          <a:p>
            <a:pPr>
              <a:buNone/>
            </a:pPr>
            <a:endParaRPr lang="fr-FR" sz="2000" u="sng" dirty="0" smtClean="0">
              <a:latin typeface="Book Antiqua" pitchFamily="18" charset="0"/>
            </a:endParaRPr>
          </a:p>
          <a:p>
            <a:pPr algn="just">
              <a:buClr>
                <a:srgbClr val="F9A1F5"/>
              </a:buClr>
              <a:buFont typeface="Wingdings" panose="05000000000000000000" pitchFamily="2" charset="2"/>
              <a:buChar char="Ø"/>
            </a:pPr>
            <a:r>
              <a:rPr lang="fr-FR" sz="8000" dirty="0" smtClean="0">
                <a:latin typeface="Book Antiqua" pitchFamily="18" charset="0"/>
              </a:rPr>
              <a:t>Massage relaxant </a:t>
            </a:r>
          </a:p>
          <a:p>
            <a:pPr algn="just">
              <a:buClr>
                <a:srgbClr val="F9A1F5"/>
              </a:buClr>
              <a:buFont typeface="Wingdings" panose="05000000000000000000" pitchFamily="2" charset="2"/>
              <a:buChar char="Ø"/>
            </a:pPr>
            <a:r>
              <a:rPr lang="fr-FR" sz="8000" dirty="0" smtClean="0">
                <a:latin typeface="Book Antiqua" pitchFamily="18" charset="0"/>
              </a:rPr>
              <a:t>La méthode est structurée et précise, le but étant de travailler sur les articulations et sur les muscles. </a:t>
            </a:r>
          </a:p>
          <a:p>
            <a:pPr algn="just">
              <a:buClr>
                <a:srgbClr val="EF43DB"/>
              </a:buClr>
              <a:buFont typeface="Wingdings" panose="05000000000000000000" pitchFamily="2" charset="2"/>
              <a:buChar char="Ø"/>
            </a:pPr>
            <a:r>
              <a:rPr lang="fr-FR" sz="8000" dirty="0" smtClean="0">
                <a:latin typeface="Book Antiqua" pitchFamily="18" charset="0"/>
              </a:rPr>
              <a:t>Technique qui combine des gestes enveloppants et d'autres plus profonds ou rythmés.</a:t>
            </a:r>
          </a:p>
          <a:p>
            <a:pPr algn="just">
              <a:buClr>
                <a:srgbClr val="EF43DB"/>
              </a:buClr>
              <a:buFont typeface="Wingdings" panose="05000000000000000000" pitchFamily="2" charset="2"/>
              <a:buChar char="Ø"/>
            </a:pPr>
            <a:r>
              <a:rPr lang="fr-FR" sz="8000" dirty="0" smtClean="0">
                <a:latin typeface="Book Antiqua" pitchFamily="18" charset="0"/>
              </a:rPr>
              <a:t>Technique personnalisable : massage suédois, massage californien, massage oriental, massage </a:t>
            </a:r>
            <a:r>
              <a:rPr lang="fr-FR" sz="8000" dirty="0" err="1" smtClean="0">
                <a:latin typeface="Book Antiqua" pitchFamily="18" charset="0"/>
              </a:rPr>
              <a:t>abhyanga</a:t>
            </a:r>
            <a:r>
              <a:rPr lang="fr-FR" sz="8000" dirty="0">
                <a:latin typeface="Book Antiqua" pitchFamily="18" charset="0"/>
              </a:rPr>
              <a:t> </a:t>
            </a:r>
            <a:r>
              <a:rPr lang="fr-FR" sz="8000" dirty="0" smtClean="0">
                <a:latin typeface="Book Antiqua" pitchFamily="18" charset="0"/>
              </a:rPr>
              <a:t>ou massage africain (choix à préciser auprès de votre praticienne)</a:t>
            </a:r>
          </a:p>
          <a:p>
            <a:pPr marL="109728" indent="0" algn="just">
              <a:buClr>
                <a:srgbClr val="EF43DB"/>
              </a:buClr>
              <a:buNone/>
            </a:pPr>
            <a:endParaRPr lang="fr-FR" sz="8000" dirty="0">
              <a:latin typeface="Book Antiqua" pitchFamily="18" charset="0"/>
            </a:endParaRPr>
          </a:p>
          <a:p>
            <a:pPr marL="109728" indent="0" algn="just">
              <a:buClr>
                <a:srgbClr val="EF43DB"/>
              </a:buClr>
              <a:buNone/>
            </a:pPr>
            <a:r>
              <a:rPr lang="fr-FR" sz="8000" b="1" u="sng" dirty="0" smtClean="0">
                <a:latin typeface="Book Antiqua" pitchFamily="18" charset="0"/>
              </a:rPr>
              <a:t>Les bienfaits </a:t>
            </a:r>
            <a:r>
              <a:rPr lang="fr-FR" sz="8000" b="1" dirty="0" smtClean="0">
                <a:latin typeface="Book Antiqua" pitchFamily="18" charset="0"/>
              </a:rPr>
              <a:t>: </a:t>
            </a:r>
          </a:p>
          <a:p>
            <a:pPr marL="109728" indent="0" algn="just">
              <a:buClr>
                <a:srgbClr val="EF43DB"/>
              </a:buClr>
              <a:buNone/>
            </a:pPr>
            <a:endParaRPr lang="fr-FR" sz="8000" b="1" dirty="0" smtClean="0">
              <a:latin typeface="Book Antiqua" pitchFamily="18" charset="0"/>
            </a:endParaRPr>
          </a:p>
          <a:p>
            <a:pPr algn="just">
              <a:buClr>
                <a:srgbClr val="B50FA1"/>
              </a:buClr>
              <a:buFont typeface="Wingdings" panose="05000000000000000000" pitchFamily="2" charset="2"/>
              <a:buChar char="Ø"/>
            </a:pPr>
            <a:r>
              <a:rPr lang="fr-FR" sz="8000" dirty="0" smtClean="0">
                <a:latin typeface="Book Antiqua" pitchFamily="18" charset="0"/>
              </a:rPr>
              <a:t>Dénoue les tensions</a:t>
            </a:r>
          </a:p>
          <a:p>
            <a:pPr algn="just">
              <a:buClr>
                <a:srgbClr val="B50FA1"/>
              </a:buClr>
              <a:buFont typeface="Wingdings" panose="05000000000000000000" pitchFamily="2" charset="2"/>
              <a:buChar char="Ø"/>
            </a:pPr>
            <a:r>
              <a:rPr lang="fr-FR" sz="8000" dirty="0" smtClean="0">
                <a:latin typeface="Book Antiqua" pitchFamily="18" charset="0"/>
              </a:rPr>
              <a:t>Equilibre et harmonise tous les systèmes de l’organisme, de tout le corps, en stimulant ou en apaisant les zones déséquilibrées ou agressées au regard des méridiens musculo-tendineux.</a:t>
            </a:r>
            <a:endParaRPr lang="fr-FR" sz="8000" u="sng" dirty="0" smtClean="0">
              <a:latin typeface="Book Antiqua" pitchFamily="18" charset="0"/>
            </a:endParaRPr>
          </a:p>
          <a:p>
            <a:pPr algn="just"/>
            <a:endParaRPr lang="fr-FR" sz="7200" u="sng" dirty="0" smtClean="0">
              <a:latin typeface="Book Antiqua" pitchFamily="18" charset="0"/>
            </a:endParaRPr>
          </a:p>
          <a:p>
            <a:pPr algn="just"/>
            <a:endParaRPr lang="fr-FR" sz="2000" u="sng" dirty="0" smtClean="0">
              <a:latin typeface="Book Antiqua" pitchFamily="18" charset="0"/>
            </a:endParaRPr>
          </a:p>
          <a:p>
            <a:pPr algn="just"/>
            <a:endParaRPr lang="fr-FR" sz="2000" u="sng" dirty="0" smtClean="0">
              <a:latin typeface="Book Antiqua" pitchFamily="18" charset="0"/>
            </a:endParaRPr>
          </a:p>
          <a:p>
            <a:pPr algn="just"/>
            <a:endParaRPr lang="fr-FR" sz="2000" u="sng" dirty="0" smtClean="0">
              <a:latin typeface="Book Antiqua" pitchFamily="18" charset="0"/>
            </a:endParaRPr>
          </a:p>
          <a:p>
            <a:endParaRPr lang="fr-FR" sz="2000" u="sng" dirty="0" smtClean="0">
              <a:latin typeface="Book Antiqua" pitchFamily="18" charset="0"/>
            </a:endParaRPr>
          </a:p>
          <a:p>
            <a:endParaRPr lang="fr-FR" sz="2000" u="sng" dirty="0" smtClean="0">
              <a:latin typeface="Book Antiqua" pitchFamily="18" charset="0"/>
            </a:endParaRPr>
          </a:p>
          <a:p>
            <a:endParaRPr lang="fr-FR" dirty="0"/>
          </a:p>
        </p:txBody>
      </p:sp>
      <p:pic>
        <p:nvPicPr>
          <p:cNvPr id="11" name="Image 10" descr="suedoiscalif.jpg"/>
          <p:cNvPicPr>
            <a:picLocks noChangeAspect="1"/>
          </p:cNvPicPr>
          <p:nvPr/>
        </p:nvPicPr>
        <p:blipFill>
          <a:blip r:embed="rId2" cstate="print"/>
          <a:stretch>
            <a:fillRect/>
          </a:stretch>
        </p:blipFill>
        <p:spPr>
          <a:xfrm>
            <a:off x="2004936" y="6243285"/>
            <a:ext cx="2944369" cy="155397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86127"/>
            <a:ext cx="6172200" cy="1173505"/>
          </a:xfrm>
        </p:spPr>
        <p:txBody>
          <a:bodyPr>
            <a:normAutofit fontScale="90000"/>
          </a:bodyPr>
          <a:lstStyle/>
          <a:p>
            <a:pPr algn="ctr"/>
            <a:r>
              <a:rPr lang="fr-FR" sz="4000" dirty="0" smtClean="0"/>
              <a:t>La Réflexologie Plantaire</a:t>
            </a:r>
            <a:r>
              <a:rPr lang="fr-FR" dirty="0" smtClean="0"/>
              <a:t/>
            </a:r>
            <a:br>
              <a:rPr lang="fr-FR" dirty="0" smtClean="0"/>
            </a:br>
            <a:r>
              <a:rPr lang="fr-FR" sz="2400" dirty="0" smtClean="0"/>
              <a:t>avec Tifenn  </a:t>
            </a:r>
            <a:endParaRPr lang="fr-FR" sz="2400" dirty="0"/>
          </a:p>
        </p:txBody>
      </p:sp>
      <p:sp>
        <p:nvSpPr>
          <p:cNvPr id="3" name="Espace réservé du texte 2"/>
          <p:cNvSpPr>
            <a:spLocks noGrp="1"/>
          </p:cNvSpPr>
          <p:nvPr>
            <p:ph type="body" idx="1"/>
          </p:nvPr>
        </p:nvSpPr>
        <p:spPr>
          <a:xfrm>
            <a:off x="476672" y="7884368"/>
            <a:ext cx="3030141" cy="1016000"/>
          </a:xfrm>
          <a:solidFill>
            <a:schemeClr val="bg2">
              <a:lumMod val="75000"/>
            </a:schemeClr>
          </a:solidFill>
          <a:ln>
            <a:solidFill>
              <a:schemeClr val="bg2">
                <a:lumMod val="75000"/>
              </a:schemeClr>
            </a:solidFill>
          </a:ln>
        </p:spPr>
        <p:txBody>
          <a:bodyPr>
            <a:normAutofit/>
          </a:bodyPr>
          <a:lstStyle/>
          <a:p>
            <a:pPr algn="ctr"/>
            <a:r>
              <a:rPr lang="fr-FR" b="1" dirty="0" smtClean="0">
                <a:solidFill>
                  <a:schemeClr val="tx1"/>
                </a:solidFill>
              </a:rPr>
              <a:t>Massage 1h</a:t>
            </a:r>
            <a:endParaRPr lang="fr-FR" b="1" dirty="0">
              <a:solidFill>
                <a:schemeClr val="tx1"/>
              </a:solidFill>
            </a:endParaRPr>
          </a:p>
        </p:txBody>
      </p:sp>
      <p:sp>
        <p:nvSpPr>
          <p:cNvPr id="6" name="Espace réservé du contenu 5"/>
          <p:cNvSpPr>
            <a:spLocks noGrp="1"/>
          </p:cNvSpPr>
          <p:nvPr>
            <p:ph sz="quarter" idx="4"/>
          </p:nvPr>
        </p:nvSpPr>
        <p:spPr>
          <a:xfrm>
            <a:off x="342900" y="1400019"/>
            <a:ext cx="6254453" cy="5914201"/>
          </a:xfrm>
        </p:spPr>
        <p:txBody>
          <a:bodyPr>
            <a:noAutofit/>
          </a:bodyPr>
          <a:lstStyle/>
          <a:p>
            <a:pPr>
              <a:buClr>
                <a:srgbClr val="B8F8FA"/>
              </a:buClr>
              <a:buFont typeface="Wingdings" panose="05000000000000000000" pitchFamily="2" charset="2"/>
              <a:buChar char="Ø"/>
            </a:pPr>
            <a:r>
              <a:rPr lang="fr-FR" sz="2000" dirty="0" smtClean="0">
                <a:latin typeface="Book Antiqua" pitchFamily="18" charset="0"/>
              </a:rPr>
              <a:t>Massage de relaxation et harmonisation  globale du corps par la stimulation des zones et points réflexes de la zone plantaire </a:t>
            </a:r>
          </a:p>
          <a:p>
            <a:endParaRPr lang="fr-FR" sz="2000" u="sng" dirty="0" smtClean="0">
              <a:latin typeface="Book Antiqua" pitchFamily="18" charset="0"/>
            </a:endParaRPr>
          </a:p>
          <a:p>
            <a:pPr marL="109728" indent="0">
              <a:buNone/>
            </a:pPr>
            <a:r>
              <a:rPr lang="fr-FR" sz="2000" b="1" u="sng" dirty="0" smtClean="0">
                <a:latin typeface="Book Antiqua" pitchFamily="18" charset="0"/>
              </a:rPr>
              <a:t>Les bienfaits</a:t>
            </a:r>
            <a:r>
              <a:rPr lang="fr-FR" sz="2000" b="1" dirty="0" smtClean="0">
                <a:latin typeface="Book Antiqua" pitchFamily="18" charset="0"/>
              </a:rPr>
              <a:t> :</a:t>
            </a:r>
          </a:p>
          <a:p>
            <a:pPr marL="109728" indent="0">
              <a:buNone/>
            </a:pPr>
            <a:endParaRPr lang="fr-FR" sz="2000" b="1" dirty="0" smtClean="0">
              <a:latin typeface="Book Antiqua" pitchFamily="18" charset="0"/>
            </a:endParaRPr>
          </a:p>
          <a:p>
            <a:pPr>
              <a:buClr>
                <a:srgbClr val="9DF0F9"/>
              </a:buClr>
              <a:buFont typeface="Wingdings" panose="05000000000000000000" pitchFamily="2" charset="2"/>
              <a:buChar char="Ø"/>
            </a:pPr>
            <a:r>
              <a:rPr lang="fr-FR" sz="2000" dirty="0" smtClean="0">
                <a:latin typeface="Book Antiqua" pitchFamily="18" charset="0"/>
              </a:rPr>
              <a:t>Réduit les douleurs physiques</a:t>
            </a:r>
          </a:p>
          <a:p>
            <a:pPr>
              <a:buClr>
                <a:srgbClr val="6DEAF7"/>
              </a:buClr>
              <a:buFont typeface="Wingdings" panose="05000000000000000000" pitchFamily="2" charset="2"/>
              <a:buChar char="Ø"/>
            </a:pPr>
            <a:r>
              <a:rPr lang="fr-FR" sz="2000" dirty="0" smtClean="0">
                <a:latin typeface="Book Antiqua" pitchFamily="18" charset="0"/>
              </a:rPr>
              <a:t>Réduit le stress, les angoisses et les tensions nerveuses.</a:t>
            </a:r>
          </a:p>
          <a:p>
            <a:pPr>
              <a:buClr>
                <a:srgbClr val="44E1F2"/>
              </a:buClr>
              <a:buFont typeface="Wingdings" panose="05000000000000000000" pitchFamily="2" charset="2"/>
              <a:buChar char="Ø"/>
            </a:pPr>
            <a:r>
              <a:rPr lang="fr-FR" sz="2000" dirty="0">
                <a:latin typeface="Book Antiqua" pitchFamily="18" charset="0"/>
              </a:rPr>
              <a:t>A</a:t>
            </a:r>
            <a:r>
              <a:rPr lang="fr-FR" sz="2000" dirty="0" smtClean="0">
                <a:latin typeface="Book Antiqua" pitchFamily="18" charset="0"/>
              </a:rPr>
              <a:t>méliore la qualité du sommeil.</a:t>
            </a:r>
          </a:p>
          <a:p>
            <a:pPr>
              <a:buClr>
                <a:srgbClr val="1DDBEF"/>
              </a:buClr>
              <a:buFont typeface="Wingdings" panose="05000000000000000000" pitchFamily="2" charset="2"/>
              <a:buChar char="Ø"/>
            </a:pPr>
            <a:r>
              <a:rPr lang="fr-FR" sz="2000" dirty="0" smtClean="0">
                <a:latin typeface="Book Antiqua" pitchFamily="18" charset="0"/>
              </a:rPr>
              <a:t>Libère l’énergie à travers l’organisme et aide à rééquilibrer les fonctions physiologiques</a:t>
            </a:r>
          </a:p>
          <a:p>
            <a:pPr>
              <a:buClr>
                <a:srgbClr val="0ED3E8"/>
              </a:buClr>
              <a:buFont typeface="Wingdings" panose="05000000000000000000" pitchFamily="2" charset="2"/>
              <a:buChar char="Ø"/>
            </a:pPr>
            <a:r>
              <a:rPr lang="fr-FR" sz="2000" dirty="0">
                <a:latin typeface="Book Antiqua" pitchFamily="18" charset="0"/>
              </a:rPr>
              <a:t>R</a:t>
            </a:r>
            <a:r>
              <a:rPr lang="fr-FR" sz="2000" dirty="0" smtClean="0">
                <a:latin typeface="Book Antiqua" pitchFamily="18" charset="0"/>
              </a:rPr>
              <a:t>enforce le système immunitaire</a:t>
            </a:r>
          </a:p>
          <a:p>
            <a:pPr>
              <a:buClr>
                <a:srgbClr val="0AC1D4"/>
              </a:buClr>
              <a:buFont typeface="Wingdings" panose="05000000000000000000" pitchFamily="2" charset="2"/>
              <a:buChar char="Ø"/>
            </a:pPr>
            <a:r>
              <a:rPr lang="fr-FR" sz="2000" dirty="0">
                <a:latin typeface="Book Antiqua" pitchFamily="18" charset="0"/>
              </a:rPr>
              <a:t>F</a:t>
            </a:r>
            <a:r>
              <a:rPr lang="fr-FR" sz="2000" dirty="0" smtClean="0">
                <a:latin typeface="Book Antiqua" pitchFamily="18" charset="0"/>
              </a:rPr>
              <a:t>avorise la circulation sanguine et élimine les toxines</a:t>
            </a:r>
          </a:p>
          <a:p>
            <a:pPr>
              <a:buClr>
                <a:srgbClr val="067884"/>
              </a:buClr>
              <a:buFont typeface="Wingdings" panose="05000000000000000000" pitchFamily="2" charset="2"/>
              <a:buChar char="Ø"/>
            </a:pPr>
            <a:r>
              <a:rPr lang="fr-FR" sz="2000" dirty="0">
                <a:latin typeface="Book Antiqua" pitchFamily="18" charset="0"/>
              </a:rPr>
              <a:t>R</a:t>
            </a:r>
            <a:r>
              <a:rPr lang="fr-FR" sz="2000" dirty="0" smtClean="0">
                <a:latin typeface="Book Antiqua" pitchFamily="18" charset="0"/>
              </a:rPr>
              <a:t>enforce l’énergie vitale.</a:t>
            </a:r>
          </a:p>
          <a:p>
            <a:pPr>
              <a:buClr>
                <a:srgbClr val="033F45"/>
              </a:buClr>
              <a:buFont typeface="Wingdings" panose="05000000000000000000" pitchFamily="2" charset="2"/>
              <a:buChar char="Ø"/>
            </a:pPr>
            <a:r>
              <a:rPr lang="fr-FR" sz="2000" dirty="0">
                <a:latin typeface="Book Antiqua" pitchFamily="18" charset="0"/>
              </a:rPr>
              <a:t>P</a:t>
            </a:r>
            <a:r>
              <a:rPr lang="fr-FR" sz="2000" dirty="0" smtClean="0">
                <a:latin typeface="Book Antiqua" pitchFamily="18" charset="0"/>
              </a:rPr>
              <a:t>rocure un état de relaxation profonde et permet d’agir sur le système nerveux en favorisant ainsi le processus d’auto-guérison de l’organisme </a:t>
            </a:r>
            <a:r>
              <a:rPr lang="fr-FR" sz="2000" u="sng" dirty="0" smtClean="0">
                <a:latin typeface="Book Antiqua" pitchFamily="18" charset="0"/>
              </a:rPr>
              <a:t/>
            </a:r>
            <a:br>
              <a:rPr lang="fr-FR" sz="2000" u="sng" dirty="0" smtClean="0">
                <a:latin typeface="Book Antiqua" pitchFamily="18" charset="0"/>
              </a:rPr>
            </a:br>
            <a:endParaRPr lang="fr-FR" sz="2000" dirty="0" smtClean="0">
              <a:latin typeface="Book Antiqua" pitchFamily="18" charset="0"/>
            </a:endParaRPr>
          </a:p>
          <a:p>
            <a:endParaRPr lang="fr-FR" sz="2000" dirty="0"/>
          </a:p>
        </p:txBody>
      </p:sp>
      <p:pic>
        <p:nvPicPr>
          <p:cNvPr id="8" name="Image 7" descr="reflexologie.jpg"/>
          <p:cNvPicPr>
            <a:picLocks noChangeAspect="1"/>
          </p:cNvPicPr>
          <p:nvPr/>
        </p:nvPicPr>
        <p:blipFill>
          <a:blip r:embed="rId2" cstate="print"/>
          <a:stretch>
            <a:fillRect/>
          </a:stretch>
        </p:blipFill>
        <p:spPr>
          <a:xfrm>
            <a:off x="3933057" y="7298759"/>
            <a:ext cx="2304256" cy="184524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234" y="58928"/>
            <a:ext cx="6191117" cy="1200704"/>
          </a:xfrm>
        </p:spPr>
        <p:txBody>
          <a:bodyPr/>
          <a:lstStyle/>
          <a:p>
            <a:pPr algn="ctr"/>
            <a:r>
              <a:rPr lang="fr-FR" sz="3600" dirty="0" smtClean="0"/>
              <a:t>Le Massage Shiatsu</a:t>
            </a:r>
            <a:r>
              <a:rPr lang="fr-FR" dirty="0" smtClean="0"/>
              <a:t/>
            </a:r>
            <a:br>
              <a:rPr lang="fr-FR" dirty="0" smtClean="0"/>
            </a:br>
            <a:r>
              <a:rPr lang="fr-FR" sz="2200" dirty="0" smtClean="0"/>
              <a:t>avec Tifenn  </a:t>
            </a:r>
            <a:endParaRPr lang="fr-FR" sz="2200" dirty="0"/>
          </a:p>
        </p:txBody>
      </p:sp>
      <p:sp>
        <p:nvSpPr>
          <p:cNvPr id="3" name="Espace réservé du texte 2"/>
          <p:cNvSpPr>
            <a:spLocks noGrp="1"/>
          </p:cNvSpPr>
          <p:nvPr>
            <p:ph type="body" idx="1"/>
          </p:nvPr>
        </p:nvSpPr>
        <p:spPr>
          <a:xfrm>
            <a:off x="2016819" y="7812360"/>
            <a:ext cx="3030141" cy="1016000"/>
          </a:xfrm>
          <a:solidFill>
            <a:schemeClr val="bg2">
              <a:lumMod val="75000"/>
            </a:schemeClr>
          </a:solidFill>
          <a:ln>
            <a:solidFill>
              <a:schemeClr val="bg2">
                <a:lumMod val="75000"/>
              </a:schemeClr>
            </a:solidFill>
          </a:ln>
        </p:spPr>
        <p:txBody>
          <a:bodyPr/>
          <a:lstStyle/>
          <a:p>
            <a:pPr algn="ctr"/>
            <a:r>
              <a:rPr lang="fr-FR" b="1" dirty="0" smtClean="0">
                <a:solidFill>
                  <a:schemeClr val="tx1"/>
                </a:solidFill>
              </a:rPr>
              <a:t>Massage 1h</a:t>
            </a:r>
            <a:endParaRPr lang="fr-FR" b="1" dirty="0">
              <a:solidFill>
                <a:schemeClr val="tx1"/>
              </a:solidFill>
            </a:endParaRPr>
          </a:p>
        </p:txBody>
      </p:sp>
      <p:sp>
        <p:nvSpPr>
          <p:cNvPr id="6" name="Espace réservé du contenu 5"/>
          <p:cNvSpPr>
            <a:spLocks noGrp="1"/>
          </p:cNvSpPr>
          <p:nvPr>
            <p:ph sz="quarter" idx="4"/>
          </p:nvPr>
        </p:nvSpPr>
        <p:spPr>
          <a:xfrm>
            <a:off x="620688" y="1619672"/>
            <a:ext cx="5822404" cy="5255684"/>
          </a:xfrm>
        </p:spPr>
        <p:txBody>
          <a:bodyPr/>
          <a:lstStyle/>
          <a:p>
            <a:pPr>
              <a:buClr>
                <a:schemeClr val="bg1">
                  <a:lumMod val="85000"/>
                </a:schemeClr>
              </a:buClr>
              <a:buFont typeface="Wingdings" panose="05000000000000000000" pitchFamily="2" charset="2"/>
              <a:buChar char="Ø"/>
            </a:pPr>
            <a:r>
              <a:rPr lang="fr-FR" sz="2000" dirty="0" smtClean="0">
                <a:latin typeface="Book Antiqua" pitchFamily="18" charset="0"/>
              </a:rPr>
              <a:t>Technique de pressions et </a:t>
            </a:r>
            <a:r>
              <a:rPr lang="fr-FR" sz="2000" dirty="0" err="1" smtClean="0">
                <a:latin typeface="Book Antiqua" pitchFamily="18" charset="0"/>
              </a:rPr>
              <a:t>relâchers</a:t>
            </a:r>
            <a:r>
              <a:rPr lang="fr-FR" sz="2000" dirty="0" smtClean="0">
                <a:latin typeface="Book Antiqua" pitchFamily="18" charset="0"/>
              </a:rPr>
              <a:t> avec les doigts sur des zones reflexes et points sur l’ensemble du corps</a:t>
            </a:r>
            <a:r>
              <a:rPr lang="fr-FR" sz="2000" b="1" dirty="0" smtClean="0">
                <a:latin typeface="Book Antiqua" pitchFamily="18" charset="0"/>
              </a:rPr>
              <a:t>. Harmonisation globale*</a:t>
            </a:r>
          </a:p>
          <a:p>
            <a:endParaRPr lang="fr-FR" sz="2000" b="1" u="sng" dirty="0" smtClean="0">
              <a:latin typeface="Book Antiqua" pitchFamily="18" charset="0"/>
            </a:endParaRPr>
          </a:p>
          <a:p>
            <a:pPr marL="109728" indent="0">
              <a:buNone/>
            </a:pPr>
            <a:r>
              <a:rPr lang="fr-FR" sz="2000" b="1" u="sng" dirty="0">
                <a:latin typeface="Book Antiqua" pitchFamily="18" charset="0"/>
              </a:rPr>
              <a:t>L</a:t>
            </a:r>
            <a:r>
              <a:rPr lang="fr-FR" sz="2000" b="1" u="sng" dirty="0" smtClean="0">
                <a:latin typeface="Book Antiqua" pitchFamily="18" charset="0"/>
              </a:rPr>
              <a:t>es bienfaits</a:t>
            </a:r>
            <a:r>
              <a:rPr lang="fr-FR" sz="2000" b="1" dirty="0" smtClean="0">
                <a:latin typeface="Book Antiqua" pitchFamily="18" charset="0"/>
              </a:rPr>
              <a:t> :</a:t>
            </a:r>
            <a:endParaRPr lang="fr-FR" sz="2000" dirty="0" smtClean="0">
              <a:latin typeface="Book Antiqua" pitchFamily="18" charset="0"/>
            </a:endParaRPr>
          </a:p>
          <a:p>
            <a:pPr>
              <a:buClr>
                <a:schemeClr val="tx2">
                  <a:lumMod val="40000"/>
                  <a:lumOff val="60000"/>
                </a:schemeClr>
              </a:buClr>
              <a:buFont typeface="Wingdings" panose="05000000000000000000" pitchFamily="2" charset="2"/>
              <a:buChar char="Ø"/>
            </a:pPr>
            <a:r>
              <a:rPr lang="fr-FR" sz="2000" dirty="0">
                <a:latin typeface="Book Antiqua" pitchFamily="18" charset="0"/>
              </a:rPr>
              <a:t>F</a:t>
            </a:r>
            <a:r>
              <a:rPr lang="fr-FR" sz="2000" dirty="0" smtClean="0">
                <a:latin typeface="Book Antiqua" pitchFamily="18" charset="0"/>
              </a:rPr>
              <a:t>avorise le relâchement du système nerveux </a:t>
            </a:r>
          </a:p>
          <a:p>
            <a:pPr>
              <a:buClr>
                <a:schemeClr val="tx2">
                  <a:lumMod val="60000"/>
                  <a:lumOff val="40000"/>
                </a:schemeClr>
              </a:buClr>
              <a:buFont typeface="Wingdings" panose="05000000000000000000" pitchFamily="2" charset="2"/>
              <a:buChar char="Ø"/>
            </a:pPr>
            <a:r>
              <a:rPr lang="fr-FR" sz="2000" dirty="0">
                <a:latin typeface="Book Antiqua" pitchFamily="18" charset="0"/>
              </a:rPr>
              <a:t>R</a:t>
            </a:r>
            <a:r>
              <a:rPr lang="fr-FR" sz="2000" dirty="0" smtClean="0">
                <a:latin typeface="Book Antiqua" pitchFamily="18" charset="0"/>
              </a:rPr>
              <a:t>éduit le stress et les tensions musculaires</a:t>
            </a:r>
          </a:p>
          <a:p>
            <a:pPr>
              <a:buClr>
                <a:srgbClr val="8F938D"/>
              </a:buClr>
              <a:buFont typeface="Wingdings" panose="05000000000000000000" pitchFamily="2" charset="2"/>
              <a:buChar char="Ø"/>
            </a:pPr>
            <a:r>
              <a:rPr lang="fr-FR" sz="2000" dirty="0">
                <a:latin typeface="Book Antiqua" pitchFamily="18" charset="0"/>
              </a:rPr>
              <a:t>A</a:t>
            </a:r>
            <a:r>
              <a:rPr lang="fr-FR" sz="2000" dirty="0" smtClean="0">
                <a:latin typeface="Book Antiqua" pitchFamily="18" charset="0"/>
              </a:rPr>
              <a:t>méliore la circulation énergétique dans les méridiens d’énergie que tout a chacun connait à travers l’acupuncture.</a:t>
            </a:r>
          </a:p>
          <a:p>
            <a:pPr>
              <a:buClr>
                <a:schemeClr val="bg1">
                  <a:lumMod val="50000"/>
                </a:schemeClr>
              </a:buClr>
              <a:buFont typeface="Wingdings" panose="05000000000000000000" pitchFamily="2" charset="2"/>
              <a:buChar char="Ø"/>
            </a:pPr>
            <a:r>
              <a:rPr lang="fr-FR" sz="2000" dirty="0" smtClean="0">
                <a:latin typeface="Book Antiqua" pitchFamily="18" charset="0"/>
              </a:rPr>
              <a:t>Permet de conserver un bon niveau de santé générale et retrouver la forme</a:t>
            </a:r>
          </a:p>
          <a:p>
            <a:pPr marL="109728" indent="0">
              <a:buNone/>
            </a:pPr>
            <a:r>
              <a:rPr lang="fr-FR" sz="2800" dirty="0" smtClean="0"/>
              <a:t>*</a:t>
            </a:r>
            <a:r>
              <a:rPr lang="fr-FR" sz="1400" dirty="0" smtClean="0"/>
              <a:t>Non thérapeutique</a:t>
            </a:r>
            <a:endParaRPr lang="fr-FR" sz="2800" dirty="0"/>
          </a:p>
        </p:txBody>
      </p:sp>
      <p:pic>
        <p:nvPicPr>
          <p:cNvPr id="8" name="Image 7" descr="massage-shiatsu.jpg"/>
          <p:cNvPicPr>
            <a:picLocks noChangeAspect="1"/>
          </p:cNvPicPr>
          <p:nvPr/>
        </p:nvPicPr>
        <p:blipFill>
          <a:blip r:embed="rId2" cstate="print"/>
          <a:stretch>
            <a:fillRect/>
          </a:stretch>
        </p:blipFill>
        <p:spPr>
          <a:xfrm>
            <a:off x="1844824" y="5724128"/>
            <a:ext cx="3295023" cy="19499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4067"/>
            <a:ext cx="6669360" cy="1524000"/>
          </a:xfrm>
        </p:spPr>
        <p:txBody>
          <a:bodyPr>
            <a:normAutofit fontScale="90000"/>
          </a:bodyPr>
          <a:lstStyle/>
          <a:p>
            <a:pPr algn="ctr"/>
            <a:r>
              <a:rPr lang="fr-FR" sz="4000" dirty="0" smtClean="0"/>
              <a:t>Le Massage  </a:t>
            </a:r>
            <a:br>
              <a:rPr lang="fr-FR" sz="4000" dirty="0" smtClean="0"/>
            </a:br>
            <a:r>
              <a:rPr lang="fr-FR" sz="4000" dirty="0" smtClean="0"/>
              <a:t> Harmonisation Lymphatique </a:t>
            </a:r>
            <a:r>
              <a:rPr lang="fr-FR" dirty="0" smtClean="0"/>
              <a:t/>
            </a:r>
            <a:br>
              <a:rPr lang="fr-FR" dirty="0" smtClean="0"/>
            </a:br>
            <a:r>
              <a:rPr lang="fr-FR" sz="2400" dirty="0" smtClean="0"/>
              <a:t>avec Tifenn</a:t>
            </a:r>
            <a:endParaRPr lang="fr-FR" sz="2400" dirty="0"/>
          </a:p>
        </p:txBody>
      </p:sp>
      <p:sp>
        <p:nvSpPr>
          <p:cNvPr id="3" name="Espace réservé du texte 2"/>
          <p:cNvSpPr>
            <a:spLocks noGrp="1"/>
          </p:cNvSpPr>
          <p:nvPr>
            <p:ph type="body" idx="1"/>
          </p:nvPr>
        </p:nvSpPr>
        <p:spPr>
          <a:xfrm>
            <a:off x="403981" y="7253634"/>
            <a:ext cx="3030141" cy="1016000"/>
          </a:xfrm>
          <a:solidFill>
            <a:schemeClr val="bg2">
              <a:lumMod val="75000"/>
            </a:schemeClr>
          </a:solidFill>
          <a:ln>
            <a:solidFill>
              <a:schemeClr val="bg2">
                <a:lumMod val="75000"/>
              </a:schemeClr>
            </a:solidFill>
          </a:ln>
        </p:spPr>
        <p:txBody>
          <a:bodyPr>
            <a:normAutofit fontScale="92500" lnSpcReduction="20000"/>
          </a:bodyPr>
          <a:lstStyle/>
          <a:p>
            <a:pPr algn="ctr"/>
            <a:endParaRPr lang="fr-FR" dirty="0" smtClean="0"/>
          </a:p>
          <a:p>
            <a:pPr algn="ctr"/>
            <a:r>
              <a:rPr lang="fr-FR" sz="2600" b="1" dirty="0" smtClean="0">
                <a:solidFill>
                  <a:schemeClr val="tx1"/>
                </a:solidFill>
              </a:rPr>
              <a:t>Massage 1h </a:t>
            </a:r>
            <a:r>
              <a:rPr lang="fr-FR" b="1" dirty="0" smtClean="0">
                <a:solidFill>
                  <a:schemeClr val="tx1"/>
                </a:solidFill>
              </a:rPr>
              <a:t/>
            </a:r>
            <a:br>
              <a:rPr lang="fr-FR" b="1" dirty="0" smtClean="0">
                <a:solidFill>
                  <a:schemeClr val="tx1"/>
                </a:solidFill>
              </a:rPr>
            </a:br>
            <a:endParaRPr lang="fr-FR" b="1" dirty="0">
              <a:solidFill>
                <a:schemeClr val="tx1"/>
              </a:solidFill>
            </a:endParaRPr>
          </a:p>
        </p:txBody>
      </p:sp>
      <p:sp>
        <p:nvSpPr>
          <p:cNvPr id="5" name="Espace réservé du contenu 4"/>
          <p:cNvSpPr>
            <a:spLocks noGrp="1"/>
          </p:cNvSpPr>
          <p:nvPr>
            <p:ph sz="quarter" idx="2"/>
          </p:nvPr>
        </p:nvSpPr>
        <p:spPr>
          <a:xfrm>
            <a:off x="342900" y="1925726"/>
            <a:ext cx="6182444" cy="5255684"/>
          </a:xfrm>
        </p:spPr>
        <p:txBody>
          <a:bodyPr>
            <a:normAutofit/>
          </a:bodyPr>
          <a:lstStyle/>
          <a:p>
            <a:pPr>
              <a:buClr>
                <a:schemeClr val="accent4">
                  <a:lumMod val="20000"/>
                  <a:lumOff val="80000"/>
                </a:schemeClr>
              </a:buClr>
              <a:buFont typeface="Wingdings" panose="05000000000000000000" pitchFamily="2" charset="2"/>
              <a:buChar char="Ø"/>
            </a:pPr>
            <a:r>
              <a:rPr lang="fr-FR" sz="2000" dirty="0" smtClean="0">
                <a:latin typeface="Book Antiqua" pitchFamily="18" charset="0"/>
              </a:rPr>
              <a:t>L’harmonisation lymphatique, ou massage légèreté est une harmonisation globale de la circulation énergétique et lymphatique</a:t>
            </a:r>
          </a:p>
          <a:p>
            <a:pPr>
              <a:buClr>
                <a:schemeClr val="accent4">
                  <a:lumMod val="40000"/>
                  <a:lumOff val="60000"/>
                </a:schemeClr>
              </a:buClr>
              <a:buFont typeface="Wingdings" panose="05000000000000000000" pitchFamily="2" charset="2"/>
              <a:buChar char="Ø"/>
            </a:pPr>
            <a:r>
              <a:rPr lang="fr-FR" sz="2000" dirty="0" smtClean="0">
                <a:latin typeface="Book Antiqua" pitchFamily="18" charset="0"/>
              </a:rPr>
              <a:t>En travaillant et en stimulant les zones lymphatiques vous ressentirez un bien-être et une sensation de légèreté, en complément d’une huile de massage drainante</a:t>
            </a:r>
          </a:p>
          <a:p>
            <a:pPr>
              <a:buClr>
                <a:schemeClr val="accent4">
                  <a:lumMod val="60000"/>
                  <a:lumOff val="40000"/>
                </a:schemeClr>
              </a:buClr>
              <a:buFont typeface="Wingdings" panose="05000000000000000000" pitchFamily="2" charset="2"/>
              <a:buChar char="Ø"/>
            </a:pPr>
            <a:r>
              <a:rPr lang="fr-FR" sz="2000" dirty="0" smtClean="0">
                <a:latin typeface="Book Antiqua" pitchFamily="18" charset="0"/>
              </a:rPr>
              <a:t>Ce massage est aussi préconisé pour les problèmes de circulation sanguine et lymphatique comme les jambes lourdes </a:t>
            </a:r>
          </a:p>
          <a:p>
            <a:pPr>
              <a:buClr>
                <a:schemeClr val="accent4">
                  <a:lumMod val="75000"/>
                </a:schemeClr>
              </a:buClr>
              <a:buFont typeface="Wingdings" panose="05000000000000000000" pitchFamily="2" charset="2"/>
              <a:buChar char="Ø"/>
            </a:pPr>
            <a:r>
              <a:rPr lang="fr-FR" sz="2000" dirty="0" smtClean="0">
                <a:latin typeface="Book Antiqua" pitchFamily="18" charset="0"/>
              </a:rPr>
              <a:t>Il est idéal aussi pour la récupération sportive et peut être ciblé uniquement sur les jambes.</a:t>
            </a:r>
          </a:p>
          <a:p>
            <a:pPr>
              <a:buClr>
                <a:schemeClr val="accent4">
                  <a:lumMod val="50000"/>
                </a:schemeClr>
              </a:buClr>
              <a:buFont typeface="Wingdings" panose="05000000000000000000" pitchFamily="2" charset="2"/>
              <a:buChar char="Ø"/>
            </a:pPr>
            <a:r>
              <a:rPr lang="fr-FR" sz="2000" dirty="0" smtClean="0">
                <a:latin typeface="Book Antiqua" pitchFamily="18" charset="0"/>
              </a:rPr>
              <a:t>Demandez conseil auprès de votre praticienne</a:t>
            </a:r>
          </a:p>
          <a:p>
            <a:endParaRPr lang="fr-FR" dirty="0" smtClean="0"/>
          </a:p>
          <a:p>
            <a:pPr marL="109728" indent="0">
              <a:buNone/>
            </a:pPr>
            <a:endParaRPr lang="fr-FR" dirty="0"/>
          </a:p>
        </p:txBody>
      </p:sp>
      <p:pic>
        <p:nvPicPr>
          <p:cNvPr id="8" name="Image 7" descr="LYMPHATIQUE VENTRE.jpg"/>
          <p:cNvPicPr>
            <a:picLocks noChangeAspect="1"/>
          </p:cNvPicPr>
          <p:nvPr/>
        </p:nvPicPr>
        <p:blipFill>
          <a:blip r:embed="rId2" cstate="print"/>
          <a:stretch>
            <a:fillRect/>
          </a:stretch>
        </p:blipFill>
        <p:spPr>
          <a:xfrm>
            <a:off x="3717032" y="7253634"/>
            <a:ext cx="2345891" cy="14939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0648" y="323528"/>
            <a:ext cx="6172200" cy="1524000"/>
          </a:xfrm>
        </p:spPr>
        <p:txBody>
          <a:bodyPr>
            <a:normAutofit fontScale="90000"/>
          </a:bodyPr>
          <a:lstStyle/>
          <a:p>
            <a:pPr algn="ctr"/>
            <a:r>
              <a:rPr lang="fr-FR" sz="4000" dirty="0" smtClean="0"/>
              <a:t>Le Massage Minceur/ Minceur Ventouse</a:t>
            </a:r>
            <a:r>
              <a:rPr lang="fr-FR" dirty="0" smtClean="0"/>
              <a:t/>
            </a:r>
            <a:br>
              <a:rPr lang="fr-FR" dirty="0" smtClean="0"/>
            </a:br>
            <a:r>
              <a:rPr lang="fr-FR" sz="2400" b="0" dirty="0" smtClean="0"/>
              <a:t>avec Tifenn et Anaïs</a:t>
            </a:r>
            <a:endParaRPr lang="fr-FR" b="0" dirty="0"/>
          </a:p>
        </p:txBody>
      </p:sp>
      <p:sp>
        <p:nvSpPr>
          <p:cNvPr id="3" name="Espace réservé du texte 2"/>
          <p:cNvSpPr>
            <a:spLocks noGrp="1"/>
          </p:cNvSpPr>
          <p:nvPr>
            <p:ph type="body" idx="1"/>
          </p:nvPr>
        </p:nvSpPr>
        <p:spPr>
          <a:xfrm>
            <a:off x="548680" y="7524328"/>
            <a:ext cx="3030141" cy="1016000"/>
          </a:xfrm>
          <a:solidFill>
            <a:schemeClr val="bg2">
              <a:lumMod val="75000"/>
            </a:schemeClr>
          </a:solidFill>
          <a:ln>
            <a:solidFill>
              <a:schemeClr val="bg2">
                <a:lumMod val="75000"/>
              </a:schemeClr>
            </a:solidFill>
          </a:ln>
        </p:spPr>
        <p:txBody>
          <a:bodyPr/>
          <a:lstStyle/>
          <a:p>
            <a:pPr algn="ctr"/>
            <a:r>
              <a:rPr lang="fr-FR" b="1" dirty="0" smtClean="0">
                <a:solidFill>
                  <a:schemeClr val="tx1"/>
                </a:solidFill>
              </a:rPr>
              <a:t>Massage 1h</a:t>
            </a:r>
            <a:endParaRPr lang="fr-FR" b="1" dirty="0">
              <a:solidFill>
                <a:schemeClr val="tx1"/>
              </a:solidFill>
            </a:endParaRPr>
          </a:p>
        </p:txBody>
      </p:sp>
      <p:sp>
        <p:nvSpPr>
          <p:cNvPr id="5" name="Espace réservé du contenu 4"/>
          <p:cNvSpPr>
            <a:spLocks noGrp="1"/>
          </p:cNvSpPr>
          <p:nvPr>
            <p:ph sz="quarter" idx="2"/>
          </p:nvPr>
        </p:nvSpPr>
        <p:spPr>
          <a:xfrm>
            <a:off x="260648" y="2130594"/>
            <a:ext cx="6182444" cy="4806514"/>
          </a:xfrm>
        </p:spPr>
        <p:txBody>
          <a:bodyPr>
            <a:normAutofit fontScale="92500" lnSpcReduction="20000"/>
          </a:bodyPr>
          <a:lstStyle/>
          <a:p>
            <a:pPr>
              <a:buClr>
                <a:srgbClr val="F9B5F6"/>
              </a:buClr>
              <a:buFont typeface="Wingdings" panose="05000000000000000000" pitchFamily="2" charset="2"/>
              <a:buChar char="Ø"/>
            </a:pPr>
            <a:r>
              <a:rPr lang="fr-FR" sz="2200" dirty="0" smtClean="0">
                <a:latin typeface="Book Antiqua" pitchFamily="18" charset="0"/>
              </a:rPr>
              <a:t>Technique énergétique  du  massage amincissant </a:t>
            </a:r>
          </a:p>
          <a:p>
            <a:pPr>
              <a:buClr>
                <a:srgbClr val="F890F8"/>
              </a:buClr>
              <a:buFont typeface="Wingdings" panose="05000000000000000000" pitchFamily="2" charset="2"/>
              <a:buChar char="Ø"/>
            </a:pPr>
            <a:r>
              <a:rPr lang="fr-FR" sz="2200" dirty="0" smtClean="0">
                <a:latin typeface="Book Antiqua" pitchFamily="18" charset="0"/>
              </a:rPr>
              <a:t>Lissage et effleurage sur l’ensemble du corps </a:t>
            </a:r>
          </a:p>
          <a:p>
            <a:pPr>
              <a:buClr>
                <a:srgbClr val="F54DE9"/>
              </a:buClr>
              <a:buFont typeface="Wingdings" panose="05000000000000000000" pitchFamily="2" charset="2"/>
              <a:buChar char="Ø"/>
            </a:pPr>
            <a:r>
              <a:rPr lang="fr-FR" sz="2200" dirty="0" smtClean="0">
                <a:latin typeface="Book Antiqua" pitchFamily="18" charset="0"/>
              </a:rPr>
              <a:t>Palper- rouler sur les zones spécifiques : ventre et cuisses</a:t>
            </a:r>
          </a:p>
          <a:p>
            <a:pPr>
              <a:buClr>
                <a:srgbClr val="DF07D0"/>
              </a:buClr>
              <a:buFont typeface="Wingdings" panose="05000000000000000000" pitchFamily="2" charset="2"/>
              <a:buChar char="Ø"/>
            </a:pPr>
            <a:r>
              <a:rPr lang="fr-FR" sz="2200" dirty="0" smtClean="0">
                <a:latin typeface="Book Antiqua" pitchFamily="18" charset="0"/>
              </a:rPr>
              <a:t>Différentes pressions sur les méridiens et la circulation énergétique </a:t>
            </a:r>
          </a:p>
          <a:p>
            <a:endParaRPr lang="fr-FR" sz="2200" dirty="0" smtClean="0">
              <a:latin typeface="Book Antiqua" pitchFamily="18" charset="0"/>
            </a:endParaRPr>
          </a:p>
          <a:p>
            <a:pPr marL="109728" indent="0">
              <a:buNone/>
            </a:pPr>
            <a:r>
              <a:rPr lang="fr-FR" sz="2200" u="sng" dirty="0" smtClean="0">
                <a:latin typeface="Book Antiqua" pitchFamily="18" charset="0"/>
              </a:rPr>
              <a:t>Les bienfaits </a:t>
            </a:r>
            <a:r>
              <a:rPr lang="fr-FR" sz="2200" dirty="0" smtClean="0">
                <a:latin typeface="Book Antiqua" pitchFamily="18" charset="0"/>
              </a:rPr>
              <a:t>: </a:t>
            </a:r>
          </a:p>
          <a:p>
            <a:pPr>
              <a:buClr>
                <a:srgbClr val="D002C1"/>
              </a:buClr>
              <a:buFont typeface="Wingdings" panose="05000000000000000000" pitchFamily="2" charset="2"/>
              <a:buChar char="Ø"/>
            </a:pPr>
            <a:r>
              <a:rPr lang="fr-FR" sz="2200" dirty="0">
                <a:latin typeface="Book Antiqua" pitchFamily="18" charset="0"/>
              </a:rPr>
              <a:t>B</a:t>
            </a:r>
            <a:r>
              <a:rPr lang="fr-FR" sz="2200" dirty="0" smtClean="0">
                <a:latin typeface="Book Antiqua" pitchFamily="18" charset="0"/>
              </a:rPr>
              <a:t>ien-être et une légèreté retrouvée , draine et détoxifie</a:t>
            </a:r>
          </a:p>
          <a:p>
            <a:pPr>
              <a:buClr>
                <a:srgbClr val="A20096"/>
              </a:buClr>
              <a:buFont typeface="Wingdings" panose="05000000000000000000" pitchFamily="2" charset="2"/>
              <a:buChar char="Ø"/>
            </a:pPr>
            <a:r>
              <a:rPr lang="fr-FR" sz="2200" dirty="0" smtClean="0">
                <a:latin typeface="Book Antiqua" pitchFamily="18" charset="0"/>
              </a:rPr>
              <a:t>Lutte contre sur la cellulite et les zones adipeuses</a:t>
            </a:r>
          </a:p>
          <a:p>
            <a:pPr>
              <a:buClr>
                <a:srgbClr val="6B0163"/>
              </a:buClr>
              <a:buFont typeface="Wingdings" panose="05000000000000000000" pitchFamily="2" charset="2"/>
              <a:buChar char="Ø"/>
            </a:pPr>
            <a:r>
              <a:rPr lang="fr-FR" sz="2200" dirty="0" smtClean="0">
                <a:latin typeface="Book Antiqua" pitchFamily="18" charset="0"/>
              </a:rPr>
              <a:t>Associé au massage ventouse, le résultat est décuplé.</a:t>
            </a:r>
          </a:p>
          <a:p>
            <a:pPr marL="109728" indent="0">
              <a:buNone/>
            </a:pPr>
            <a:r>
              <a:rPr lang="fr-FR" sz="2200" dirty="0">
                <a:latin typeface="Book Antiqua" pitchFamily="18" charset="0"/>
              </a:rPr>
              <a:t> </a:t>
            </a:r>
            <a:r>
              <a:rPr lang="fr-FR" sz="2200" dirty="0" smtClean="0">
                <a:latin typeface="Book Antiqua" pitchFamily="18" charset="0"/>
              </a:rPr>
              <a:t>  Plusieurs séances sont nécessaires.</a:t>
            </a:r>
          </a:p>
          <a:p>
            <a:pPr marL="109728" indent="0">
              <a:buNone/>
            </a:pPr>
            <a:r>
              <a:rPr lang="fr-FR" sz="2000" dirty="0" smtClean="0">
                <a:latin typeface="Book Antiqua" pitchFamily="18" charset="0"/>
              </a:rPr>
              <a:t/>
            </a:r>
            <a:br>
              <a:rPr lang="fr-FR" sz="2000" dirty="0" smtClean="0">
                <a:latin typeface="Book Antiqua" pitchFamily="18" charset="0"/>
              </a:rPr>
            </a:br>
            <a:r>
              <a:rPr lang="fr-FR" sz="2000" dirty="0" smtClean="0">
                <a:latin typeface="Book Antiqua" pitchFamily="18" charset="0"/>
              </a:rPr>
              <a:t>*Sans obligation de résultats</a:t>
            </a:r>
          </a:p>
          <a:p>
            <a:endParaRPr lang="fr-FR" dirty="0" smtClean="0"/>
          </a:p>
          <a:p>
            <a:pPr>
              <a:buNone/>
            </a:pPr>
            <a:endParaRPr lang="fr-FR" dirty="0"/>
          </a:p>
        </p:txBody>
      </p:sp>
      <p:pic>
        <p:nvPicPr>
          <p:cNvPr id="7" name="Image 6" descr="harmonisation lymphatique.jpg"/>
          <p:cNvPicPr>
            <a:picLocks noChangeAspect="1"/>
          </p:cNvPicPr>
          <p:nvPr/>
        </p:nvPicPr>
        <p:blipFill>
          <a:blip r:embed="rId2" cstate="print"/>
          <a:stretch>
            <a:fillRect/>
          </a:stretch>
        </p:blipFill>
        <p:spPr>
          <a:xfrm>
            <a:off x="4293096" y="6728961"/>
            <a:ext cx="2149996" cy="217473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a:t>Le Massage Prénatal </a:t>
            </a:r>
            <a:r>
              <a:rPr lang="fr-FR" dirty="0" smtClean="0"/>
              <a:t/>
            </a:r>
            <a:br>
              <a:rPr lang="fr-FR" dirty="0" smtClean="0"/>
            </a:br>
            <a:r>
              <a:rPr lang="fr-FR" sz="2200" b="0" dirty="0" smtClean="0"/>
              <a:t>avec Tifenn</a:t>
            </a:r>
            <a:endParaRPr lang="fr-FR" sz="2200" b="0" dirty="0"/>
          </a:p>
        </p:txBody>
      </p:sp>
      <p:sp>
        <p:nvSpPr>
          <p:cNvPr id="3" name="Espace réservé du texte 2"/>
          <p:cNvSpPr>
            <a:spLocks noGrp="1"/>
          </p:cNvSpPr>
          <p:nvPr>
            <p:ph type="body" idx="1"/>
          </p:nvPr>
        </p:nvSpPr>
        <p:spPr>
          <a:solidFill>
            <a:schemeClr val="bg2">
              <a:lumMod val="75000"/>
            </a:schemeClr>
          </a:solidFill>
          <a:ln>
            <a:solidFill>
              <a:schemeClr val="bg2">
                <a:lumMod val="75000"/>
              </a:schemeClr>
            </a:solidFill>
          </a:ln>
        </p:spPr>
        <p:txBody>
          <a:bodyPr/>
          <a:lstStyle/>
          <a:p>
            <a:pPr algn="ctr"/>
            <a:r>
              <a:rPr lang="fr-FR" b="1" dirty="0" smtClean="0">
                <a:solidFill>
                  <a:schemeClr val="tx1"/>
                </a:solidFill>
              </a:rPr>
              <a:t>Massage 1h</a:t>
            </a:r>
            <a:endParaRPr lang="fr-FR" b="1" dirty="0">
              <a:solidFill>
                <a:schemeClr val="tx1"/>
              </a:solidFill>
            </a:endParaRPr>
          </a:p>
        </p:txBody>
      </p:sp>
      <p:sp>
        <p:nvSpPr>
          <p:cNvPr id="5" name="Espace réservé du contenu 4"/>
          <p:cNvSpPr>
            <a:spLocks noGrp="1"/>
          </p:cNvSpPr>
          <p:nvPr>
            <p:ph sz="quarter" idx="2"/>
          </p:nvPr>
        </p:nvSpPr>
        <p:spPr>
          <a:xfrm>
            <a:off x="342900" y="1925726"/>
            <a:ext cx="6172200" cy="5255684"/>
          </a:xfrm>
        </p:spPr>
        <p:txBody>
          <a:bodyPr>
            <a:normAutofit/>
          </a:bodyPr>
          <a:lstStyle/>
          <a:p>
            <a:pPr>
              <a:buClr>
                <a:schemeClr val="accent1">
                  <a:lumMod val="40000"/>
                  <a:lumOff val="60000"/>
                </a:schemeClr>
              </a:buClr>
              <a:buFont typeface="Wingdings" panose="05000000000000000000" pitchFamily="2" charset="2"/>
              <a:buChar char="Ø"/>
            </a:pPr>
            <a:r>
              <a:rPr lang="fr-FR" sz="2000" dirty="0">
                <a:latin typeface="Book Antiqua" panose="02040602050305030304" pitchFamily="18" charset="0"/>
              </a:rPr>
              <a:t>Tout au long de votre </a:t>
            </a:r>
            <a:r>
              <a:rPr lang="fr-FR" sz="2000" dirty="0" smtClean="0">
                <a:latin typeface="Book Antiqua" panose="02040602050305030304" pitchFamily="18" charset="0"/>
              </a:rPr>
              <a:t>grossesse, </a:t>
            </a:r>
            <a:r>
              <a:rPr lang="fr-FR" sz="2000" dirty="0">
                <a:latin typeface="Book Antiqua" panose="02040602050305030304" pitchFamily="18" charset="0"/>
              </a:rPr>
              <a:t>prenez soin de vous et de votre corps en profitant de massages </a:t>
            </a:r>
            <a:r>
              <a:rPr lang="fr-FR" sz="2000" dirty="0" smtClean="0">
                <a:latin typeface="Book Antiqua" panose="02040602050305030304" pitchFamily="18" charset="0"/>
              </a:rPr>
              <a:t>relaxants.</a:t>
            </a:r>
          </a:p>
          <a:p>
            <a:pPr>
              <a:buClr>
                <a:schemeClr val="accent1">
                  <a:lumMod val="60000"/>
                  <a:lumOff val="40000"/>
                </a:schemeClr>
              </a:buClr>
              <a:buFont typeface="Wingdings" panose="05000000000000000000" pitchFamily="2" charset="2"/>
              <a:buChar char="Ø"/>
            </a:pPr>
            <a:r>
              <a:rPr lang="fr-FR" sz="2000" dirty="0" smtClean="0">
                <a:latin typeface="Book Antiqua" panose="02040602050305030304" pitchFamily="18" charset="0"/>
              </a:rPr>
              <a:t>Le </a:t>
            </a:r>
            <a:r>
              <a:rPr lang="fr-FR" sz="2000" dirty="0">
                <a:latin typeface="Book Antiqua" panose="02040602050305030304" pitchFamily="18" charset="0"/>
              </a:rPr>
              <a:t>massage prénatal est bénéfique lors de cette période si intense en changements physiques et émotionnels</a:t>
            </a:r>
            <a:r>
              <a:rPr lang="fr-FR" sz="2000" dirty="0" smtClean="0">
                <a:latin typeface="Book Antiqua" panose="02040602050305030304" pitchFamily="18" charset="0"/>
              </a:rPr>
              <a:t>.</a:t>
            </a:r>
          </a:p>
          <a:p>
            <a:pPr>
              <a:buClr>
                <a:schemeClr val="accent1">
                  <a:lumMod val="75000"/>
                </a:schemeClr>
              </a:buClr>
              <a:buFont typeface="Wingdings" panose="05000000000000000000" pitchFamily="2" charset="2"/>
              <a:buChar char="Ø"/>
            </a:pPr>
            <a:r>
              <a:rPr lang="fr-FR" sz="2000" dirty="0" smtClean="0">
                <a:latin typeface="Book Antiqua" panose="02040602050305030304" pitchFamily="18" charset="0"/>
              </a:rPr>
              <a:t> </a:t>
            </a:r>
            <a:r>
              <a:rPr lang="fr-FR" sz="2000" dirty="0">
                <a:latin typeface="Book Antiqua" panose="02040602050305030304" pitchFamily="18" charset="0"/>
              </a:rPr>
              <a:t>Il est effectué en douceur selon vos besoins. Il améliore la circulation sanguine, soulage les maux de dos et les tensions du corps, et vous procure un contact nourrissant. Enfin, votre bébé profite aussi de ce moment et du bien-être qu’il procure.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837" y="6626966"/>
            <a:ext cx="2787263" cy="2189268"/>
          </a:xfrm>
          <a:prstGeom prst="rect">
            <a:avLst/>
          </a:prstGeom>
        </p:spPr>
      </p:pic>
    </p:spTree>
    <p:extLst>
      <p:ext uri="{BB962C8B-B14F-4D97-AF65-F5344CB8AC3E}">
        <p14:creationId xmlns:p14="http://schemas.microsoft.com/office/powerpoint/2010/main" val="1038785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900" y="179513"/>
            <a:ext cx="6172200" cy="1224136"/>
          </a:xfrm>
        </p:spPr>
        <p:txBody>
          <a:bodyPr>
            <a:normAutofit fontScale="90000"/>
          </a:bodyPr>
          <a:lstStyle/>
          <a:p>
            <a:pPr algn="ctr"/>
            <a:r>
              <a:rPr lang="fr-FR" sz="4000" dirty="0" smtClean="0"/>
              <a:t>Le Massage aux ballotins</a:t>
            </a:r>
            <a:r>
              <a:rPr lang="fr-FR" dirty="0" smtClean="0"/>
              <a:t/>
            </a:r>
            <a:br>
              <a:rPr lang="fr-FR" dirty="0" smtClean="0"/>
            </a:br>
            <a:r>
              <a:rPr lang="fr-FR" sz="2400" dirty="0" smtClean="0"/>
              <a:t> </a:t>
            </a:r>
            <a:r>
              <a:rPr lang="fr-FR" sz="2400" b="0" dirty="0" smtClean="0"/>
              <a:t>avec Tifenn et Anaïs</a:t>
            </a:r>
            <a:endParaRPr lang="fr-FR" sz="2400" b="0" dirty="0"/>
          </a:p>
        </p:txBody>
      </p:sp>
      <p:sp>
        <p:nvSpPr>
          <p:cNvPr id="3" name="Espace réservé du texte 2"/>
          <p:cNvSpPr>
            <a:spLocks noGrp="1"/>
          </p:cNvSpPr>
          <p:nvPr>
            <p:ph type="body" idx="1"/>
          </p:nvPr>
        </p:nvSpPr>
        <p:spPr>
          <a:xfrm>
            <a:off x="99718" y="6816161"/>
            <a:ext cx="3030141" cy="1016000"/>
          </a:xfrm>
          <a:solidFill>
            <a:schemeClr val="bg2">
              <a:lumMod val="75000"/>
            </a:schemeClr>
          </a:solidFill>
          <a:ln>
            <a:solidFill>
              <a:schemeClr val="bg2">
                <a:lumMod val="75000"/>
              </a:schemeClr>
            </a:solidFill>
          </a:ln>
        </p:spPr>
        <p:txBody>
          <a:bodyPr/>
          <a:lstStyle/>
          <a:p>
            <a:pPr algn="ctr"/>
            <a:r>
              <a:rPr lang="fr-FR" b="1" dirty="0" smtClean="0">
                <a:solidFill>
                  <a:schemeClr val="tx1"/>
                </a:solidFill>
              </a:rPr>
              <a:t>Massage 1h</a:t>
            </a:r>
            <a:endParaRPr lang="fr-FR" b="1" dirty="0">
              <a:solidFill>
                <a:schemeClr val="tx1"/>
              </a:solidFill>
            </a:endParaRPr>
          </a:p>
        </p:txBody>
      </p:sp>
      <p:sp>
        <p:nvSpPr>
          <p:cNvPr id="9" name="Espace réservé du texte 2"/>
          <p:cNvSpPr>
            <a:spLocks noGrp="1"/>
          </p:cNvSpPr>
          <p:nvPr>
            <p:ph type="body" sz="half" idx="3"/>
          </p:nvPr>
        </p:nvSpPr>
        <p:spPr>
          <a:xfrm>
            <a:off x="99718" y="8038539"/>
            <a:ext cx="3030538" cy="1016000"/>
          </a:xfrm>
          <a:solidFill>
            <a:schemeClr val="bg2">
              <a:lumMod val="50000"/>
            </a:schemeClr>
          </a:solidFill>
          <a:ln>
            <a:solidFill>
              <a:schemeClr val="bg2">
                <a:lumMod val="50000"/>
              </a:schemeClr>
            </a:solidFill>
          </a:ln>
        </p:spPr>
        <p:txBody>
          <a:bodyPr/>
          <a:lstStyle/>
          <a:p>
            <a:pPr algn="ctr"/>
            <a:r>
              <a:rPr lang="fr-FR" b="1" dirty="0" smtClean="0">
                <a:solidFill>
                  <a:schemeClr val="tx1"/>
                </a:solidFill>
              </a:rPr>
              <a:t>Massage 1h30</a:t>
            </a:r>
            <a:endParaRPr lang="fr-FR" b="1" dirty="0">
              <a:solidFill>
                <a:schemeClr val="tx1"/>
              </a:solidFill>
            </a:endParaRPr>
          </a:p>
        </p:txBody>
      </p:sp>
      <p:sp>
        <p:nvSpPr>
          <p:cNvPr id="5" name="Espace réservé du contenu 4"/>
          <p:cNvSpPr>
            <a:spLocks noGrp="1"/>
          </p:cNvSpPr>
          <p:nvPr>
            <p:ph sz="quarter" idx="2"/>
          </p:nvPr>
        </p:nvSpPr>
        <p:spPr>
          <a:xfrm>
            <a:off x="342900" y="1354099"/>
            <a:ext cx="6120680" cy="5255684"/>
          </a:xfrm>
        </p:spPr>
        <p:txBody>
          <a:bodyPr>
            <a:normAutofit/>
          </a:bodyPr>
          <a:lstStyle/>
          <a:p>
            <a:pPr algn="just">
              <a:buClr>
                <a:schemeClr val="accent4">
                  <a:lumMod val="40000"/>
                  <a:lumOff val="60000"/>
                </a:schemeClr>
              </a:buClr>
              <a:buFont typeface="Wingdings" panose="05000000000000000000" pitchFamily="2" charset="2"/>
              <a:buChar char="Ø"/>
            </a:pPr>
            <a:r>
              <a:rPr lang="fr-FR" sz="2000" dirty="0" smtClean="0">
                <a:latin typeface="Book Antiqua" pitchFamily="18" charset="0"/>
              </a:rPr>
              <a:t>Technique de massage pratiquée depuis plusieurs siècles, originaire de Thaïlande. Les plantes aromatiques sont mises dans un tampon appelé tampon du siam. </a:t>
            </a:r>
          </a:p>
          <a:p>
            <a:pPr algn="just">
              <a:buClr>
                <a:schemeClr val="accent4">
                  <a:lumMod val="60000"/>
                  <a:lumOff val="40000"/>
                </a:schemeClr>
              </a:buClr>
              <a:buFont typeface="Wingdings" panose="05000000000000000000" pitchFamily="2" charset="2"/>
              <a:buChar char="Ø"/>
            </a:pPr>
            <a:r>
              <a:rPr lang="fr-FR" sz="2000" dirty="0" smtClean="0">
                <a:latin typeface="Book Antiqua" pitchFamily="18" charset="0"/>
              </a:rPr>
              <a:t>Le tampon est chauffé à la vapeur pour être ensuite appliqué sur différentes parties du corps. Grâce à la chaleur, les plantes libèrent leurs essences et leurs principes actifs. Le pochon est ensuite appliqué en massage sur l'ensemble du corps dans des mouvements circulaires et par pression</a:t>
            </a:r>
            <a:endParaRPr lang="fr-FR" sz="2000" dirty="0">
              <a:latin typeface="Book Antiqua" pitchFamily="18" charset="0"/>
            </a:endParaRPr>
          </a:p>
          <a:p>
            <a:pPr marL="109728" indent="0" algn="just">
              <a:buClr>
                <a:schemeClr val="accent4">
                  <a:lumMod val="60000"/>
                  <a:lumOff val="40000"/>
                </a:schemeClr>
              </a:buClr>
              <a:buNone/>
            </a:pPr>
            <a:endParaRPr lang="fr-FR" sz="2000" dirty="0" smtClean="0">
              <a:latin typeface="Book Antiqua" pitchFamily="18" charset="0"/>
            </a:endParaRPr>
          </a:p>
          <a:p>
            <a:pPr marL="109728" indent="0" algn="just">
              <a:buClr>
                <a:schemeClr val="accent4">
                  <a:lumMod val="60000"/>
                  <a:lumOff val="40000"/>
                </a:schemeClr>
              </a:buClr>
              <a:buNone/>
            </a:pPr>
            <a:r>
              <a:rPr lang="fr-FR" sz="2000" b="1" u="sng" dirty="0" smtClean="0">
                <a:latin typeface="Book Antiqua" pitchFamily="18" charset="0"/>
              </a:rPr>
              <a:t>Les bienfaits </a:t>
            </a:r>
            <a:r>
              <a:rPr lang="fr-FR" sz="2000" b="1" dirty="0" smtClean="0">
                <a:latin typeface="Book Antiqua" pitchFamily="18" charset="0"/>
              </a:rPr>
              <a:t>:</a:t>
            </a:r>
          </a:p>
          <a:p>
            <a:pPr algn="just">
              <a:buClr>
                <a:schemeClr val="accent4">
                  <a:lumMod val="75000"/>
                </a:schemeClr>
              </a:buClr>
              <a:buFont typeface="Wingdings" panose="05000000000000000000" pitchFamily="2" charset="2"/>
              <a:buChar char="Ø"/>
            </a:pPr>
            <a:r>
              <a:rPr lang="fr-FR" sz="2000" dirty="0" smtClean="0">
                <a:latin typeface="Book Antiqua" pitchFamily="18" charset="0"/>
              </a:rPr>
              <a:t>Ce massage relaxant est particulièrement efficace pour relaxer, pour dénouer les tensions musculaires et articulaires.</a:t>
            </a:r>
          </a:p>
          <a:p>
            <a:pPr>
              <a:buNone/>
            </a:pPr>
            <a:endParaRPr lang="fr-FR" sz="2000" u="sng" dirty="0" smtClean="0">
              <a:latin typeface="Book Antiqua" pitchFamily="18" charset="0"/>
            </a:endParaRPr>
          </a:p>
          <a:p>
            <a:pPr>
              <a:buNone/>
            </a:pPr>
            <a:endParaRPr lang="fr-FR" sz="2000" u="sng" dirty="0" smtClean="0">
              <a:latin typeface="Book Antiqua" pitchFamily="18" charset="0"/>
            </a:endParaRPr>
          </a:p>
        </p:txBody>
      </p:sp>
      <p:pic>
        <p:nvPicPr>
          <p:cNvPr id="7" name="Image 6" descr="tampon saim2.jpg"/>
          <p:cNvPicPr>
            <a:picLocks noChangeAspect="1"/>
          </p:cNvPicPr>
          <p:nvPr/>
        </p:nvPicPr>
        <p:blipFill>
          <a:blip r:embed="rId2" cstate="print"/>
          <a:stretch>
            <a:fillRect/>
          </a:stretch>
        </p:blipFill>
        <p:spPr>
          <a:xfrm>
            <a:off x="4270497" y="6545715"/>
            <a:ext cx="2520280" cy="1672549"/>
          </a:xfrm>
          <a:prstGeom prst="rect">
            <a:avLst/>
          </a:prstGeom>
        </p:spPr>
      </p:pic>
      <p:pic>
        <p:nvPicPr>
          <p:cNvPr id="8" name="Image 7" descr="tampons siam.jpg"/>
          <p:cNvPicPr>
            <a:picLocks noChangeAspect="1"/>
          </p:cNvPicPr>
          <p:nvPr/>
        </p:nvPicPr>
        <p:blipFill>
          <a:blip r:embed="rId3" cstate="print"/>
          <a:stretch>
            <a:fillRect/>
          </a:stretch>
        </p:blipFill>
        <p:spPr>
          <a:xfrm>
            <a:off x="3284984" y="7812360"/>
            <a:ext cx="1861073" cy="124217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000" dirty="0" smtClean="0"/>
              <a:t>Le Massage aux Pierres Chaudes</a:t>
            </a:r>
            <a:br>
              <a:rPr lang="fr-FR" sz="4000" dirty="0" smtClean="0"/>
            </a:br>
            <a:r>
              <a:rPr lang="fr-FR" sz="4000" b="0" dirty="0" smtClean="0"/>
              <a:t> </a:t>
            </a:r>
            <a:r>
              <a:rPr lang="fr-FR" sz="2400" b="0" dirty="0" smtClean="0"/>
              <a:t>avec Tifenn et Anaïs</a:t>
            </a:r>
            <a:endParaRPr lang="fr-FR" sz="2400" b="0" dirty="0"/>
          </a:p>
        </p:txBody>
      </p:sp>
      <p:sp>
        <p:nvSpPr>
          <p:cNvPr id="6" name="Espace réservé du texte 2"/>
          <p:cNvSpPr>
            <a:spLocks noGrp="1"/>
          </p:cNvSpPr>
          <p:nvPr>
            <p:ph type="body" idx="1"/>
          </p:nvPr>
        </p:nvSpPr>
        <p:spPr>
          <a:xfrm>
            <a:off x="194445" y="7983984"/>
            <a:ext cx="3030141" cy="1016000"/>
          </a:xfrm>
          <a:solidFill>
            <a:schemeClr val="bg2">
              <a:lumMod val="50000"/>
            </a:schemeClr>
          </a:solidFill>
          <a:ln>
            <a:solidFill>
              <a:schemeClr val="bg2">
                <a:lumMod val="50000"/>
              </a:schemeClr>
            </a:solidFill>
          </a:ln>
        </p:spPr>
        <p:txBody>
          <a:bodyPr/>
          <a:lstStyle/>
          <a:p>
            <a:pPr algn="ctr"/>
            <a:r>
              <a:rPr lang="fr-FR" b="1" dirty="0" smtClean="0">
                <a:solidFill>
                  <a:schemeClr val="tx1"/>
                </a:solidFill>
              </a:rPr>
              <a:t>Massage 1h30</a:t>
            </a:r>
            <a:endParaRPr lang="fr-FR" b="1" dirty="0">
              <a:solidFill>
                <a:schemeClr val="tx1"/>
              </a:solidFill>
            </a:endParaRPr>
          </a:p>
        </p:txBody>
      </p:sp>
      <p:sp>
        <p:nvSpPr>
          <p:cNvPr id="4" name="Espace réservé du texte 3"/>
          <p:cNvSpPr>
            <a:spLocks noGrp="1"/>
          </p:cNvSpPr>
          <p:nvPr>
            <p:ph type="body" sz="half" idx="3"/>
          </p:nvPr>
        </p:nvSpPr>
        <p:spPr>
          <a:xfrm>
            <a:off x="194445" y="6814108"/>
            <a:ext cx="3031331" cy="1016000"/>
          </a:xfrm>
          <a:solidFill>
            <a:schemeClr val="bg2">
              <a:lumMod val="75000"/>
            </a:schemeClr>
          </a:solidFill>
          <a:ln>
            <a:solidFill>
              <a:schemeClr val="bg2">
                <a:lumMod val="75000"/>
              </a:schemeClr>
            </a:solidFill>
          </a:ln>
        </p:spPr>
        <p:txBody>
          <a:bodyPr/>
          <a:lstStyle/>
          <a:p>
            <a:pPr algn="ctr"/>
            <a:r>
              <a:rPr lang="fr-FR" b="1" dirty="0" smtClean="0">
                <a:solidFill>
                  <a:schemeClr val="tx1"/>
                </a:solidFill>
              </a:rPr>
              <a:t>Massage 1h</a:t>
            </a:r>
            <a:endParaRPr lang="fr-FR" b="1" dirty="0">
              <a:solidFill>
                <a:schemeClr val="tx1"/>
              </a:solidFill>
            </a:endParaRPr>
          </a:p>
        </p:txBody>
      </p:sp>
      <p:sp>
        <p:nvSpPr>
          <p:cNvPr id="5" name="Espace réservé du contenu 4"/>
          <p:cNvSpPr>
            <a:spLocks noGrp="1"/>
          </p:cNvSpPr>
          <p:nvPr>
            <p:ph sz="quarter" idx="2"/>
          </p:nvPr>
        </p:nvSpPr>
        <p:spPr>
          <a:xfrm>
            <a:off x="445790" y="2041943"/>
            <a:ext cx="5966420" cy="5255684"/>
          </a:xfrm>
        </p:spPr>
        <p:txBody>
          <a:bodyPr>
            <a:normAutofit/>
          </a:bodyPr>
          <a:lstStyle/>
          <a:p>
            <a:pPr algn="just">
              <a:buClr>
                <a:schemeClr val="tx2">
                  <a:lumMod val="40000"/>
                  <a:lumOff val="60000"/>
                </a:schemeClr>
              </a:buClr>
              <a:buFont typeface="Wingdings" panose="05000000000000000000" pitchFamily="2" charset="2"/>
              <a:buChar char="Ø"/>
            </a:pPr>
            <a:r>
              <a:rPr lang="fr-FR" sz="2000" dirty="0" smtClean="0">
                <a:latin typeface="Book Antiqua" pitchFamily="18" charset="0"/>
              </a:rPr>
              <a:t>Massage énergétique. La chaleur des pierres de basalte d’origine volcanique chauffées au bain-marie à 55°C pénètre les tissus pour une relaxation  très profonde et enveloppante. Des pierres sont déposées sur des plexus, points énergétiques, puis elles sont utilisées pour le massage du corps (jambes, bras, visage et dos)</a:t>
            </a:r>
          </a:p>
          <a:p>
            <a:pPr algn="just"/>
            <a:endParaRPr lang="fr-FR" sz="2000" u="sng" dirty="0" smtClean="0">
              <a:latin typeface="Book Antiqua" pitchFamily="18" charset="0"/>
            </a:endParaRPr>
          </a:p>
          <a:p>
            <a:pPr marL="109728" indent="0" algn="just">
              <a:buNone/>
            </a:pPr>
            <a:r>
              <a:rPr lang="fr-FR" sz="2000" u="sng" dirty="0" smtClean="0">
                <a:latin typeface="Book Antiqua" pitchFamily="18" charset="0"/>
              </a:rPr>
              <a:t>Les Bienfaits</a:t>
            </a:r>
          </a:p>
          <a:p>
            <a:pPr algn="just">
              <a:buClr>
                <a:schemeClr val="tx2">
                  <a:lumMod val="60000"/>
                  <a:lumOff val="40000"/>
                </a:schemeClr>
              </a:buClr>
              <a:buFont typeface="Wingdings" panose="05000000000000000000" pitchFamily="2" charset="2"/>
              <a:buChar char="Ø"/>
            </a:pPr>
            <a:r>
              <a:rPr lang="fr-FR" sz="2000" dirty="0" smtClean="0">
                <a:latin typeface="Book Antiqua" pitchFamily="18" charset="0"/>
              </a:rPr>
              <a:t>Dénoue les tensions douloureuses et relance l’énergie vitale. Draine, détoxifie, calme les douleurs et les spasmes, diminue le stress et les angoisses, assouplissement et détente musculaire.</a:t>
            </a:r>
          </a:p>
          <a:p>
            <a:endParaRPr lang="fr-FR" dirty="0"/>
          </a:p>
        </p:txBody>
      </p:sp>
      <p:pic>
        <p:nvPicPr>
          <p:cNvPr id="7" name="Image 6" descr="hotstones1.jpg"/>
          <p:cNvPicPr>
            <a:picLocks noChangeAspect="1"/>
          </p:cNvPicPr>
          <p:nvPr/>
        </p:nvPicPr>
        <p:blipFill>
          <a:blip r:embed="rId2" cstate="print"/>
          <a:stretch>
            <a:fillRect/>
          </a:stretch>
        </p:blipFill>
        <p:spPr>
          <a:xfrm>
            <a:off x="3429000" y="6660232"/>
            <a:ext cx="3230824" cy="233975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TotalTime>
  <Words>645</Words>
  <Application>Microsoft Office PowerPoint</Application>
  <PresentationFormat>Affichage à l'écran (4:3)</PresentationFormat>
  <Paragraphs>112</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Book Antiqua</vt:lpstr>
      <vt:lpstr>Lucida Sans Unicode</vt:lpstr>
      <vt:lpstr>Verdana</vt:lpstr>
      <vt:lpstr>Wingdings</vt:lpstr>
      <vt:lpstr>Wingdings 2</vt:lpstr>
      <vt:lpstr>Wingdings 3</vt:lpstr>
      <vt:lpstr>Rotonde</vt:lpstr>
      <vt:lpstr>Espace Bien être</vt:lpstr>
      <vt:lpstr> Massage intuitif  aux huiles végétales avec Tifenn et Anaïs </vt:lpstr>
      <vt:lpstr>La Réflexologie Plantaire avec Tifenn  </vt:lpstr>
      <vt:lpstr>Le Massage Shiatsu avec Tifenn  </vt:lpstr>
      <vt:lpstr>Le Massage    Harmonisation Lymphatique  avec Tifenn</vt:lpstr>
      <vt:lpstr>Le Massage Minceur/ Minceur Ventouse avec Tifenn et Anaïs</vt:lpstr>
      <vt:lpstr>Le Massage Prénatal  avec Tifenn</vt:lpstr>
      <vt:lpstr>Le Massage aux ballotins  avec Tifenn et Anaïs</vt:lpstr>
      <vt:lpstr>Le Massage aux Pierres Chaudes  avec Tifenn et Anaïs</vt:lpstr>
      <vt:lpstr>Le Massage aux Bambous avec Anaïs</vt:lpstr>
      <vt:lpstr>Le Massage en Duo avec Tifenn et Anaïs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Espace Bien être  Bulle d’O</dc:title>
  <dc:creator>tifenn</dc:creator>
  <cp:lastModifiedBy>CAISSE1</cp:lastModifiedBy>
  <cp:revision>135</cp:revision>
  <cp:lastPrinted>2019-06-04T12:16:35Z</cp:lastPrinted>
  <dcterms:created xsi:type="dcterms:W3CDTF">2017-03-20T19:37:03Z</dcterms:created>
  <dcterms:modified xsi:type="dcterms:W3CDTF">2019-06-04T12:16:39Z</dcterms:modified>
</cp:coreProperties>
</file>